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8" r:id="rId3"/>
    <p:sldId id="311" r:id="rId4"/>
    <p:sldId id="259" r:id="rId5"/>
    <p:sldId id="312" r:id="rId6"/>
    <p:sldId id="313" r:id="rId7"/>
    <p:sldId id="314" r:id="rId8"/>
    <p:sldId id="315"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70">
          <p15:clr>
            <a:srgbClr val="A4A3A4"/>
          </p15:clr>
        </p15:guide>
        <p15:guide id="2" pos="1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D52E"/>
    <a:srgbClr val="231C3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6" autoAdjust="0"/>
    <p:restoredTop sz="94660"/>
  </p:normalViewPr>
  <p:slideViewPr>
    <p:cSldViewPr snapToGrid="0" snapToObjects="1">
      <p:cViewPr>
        <p:scale>
          <a:sx n="90" d="100"/>
          <a:sy n="90" d="100"/>
        </p:scale>
        <p:origin x="-1446" y="18"/>
      </p:cViewPr>
      <p:guideLst>
        <p:guide orient="horz" pos="470"/>
        <p:guide pos="13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EADD7A-BCD4-7543-A820-D17C7DB656D7}" type="datetimeFigureOut">
              <a:rPr lang="en-US" smtClean="0"/>
              <a:pPr/>
              <a:t>2/17/2016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A351E-495C-B849-A447-02E2807B6250}" type="slidenum">
              <a:rPr lang="en-US" smtClean="0"/>
              <a:pPr/>
              <a:t>‹#›</a:t>
            </a:fld>
            <a:endParaRPr lang="en-US"/>
          </a:p>
        </p:txBody>
      </p:sp>
    </p:spTree>
    <p:extLst>
      <p:ext uri="{BB962C8B-B14F-4D97-AF65-F5344CB8AC3E}">
        <p14:creationId xmlns:p14="http://schemas.microsoft.com/office/powerpoint/2010/main" val="3634615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1</a:t>
            </a:fld>
            <a:endParaRPr lang="en-US"/>
          </a:p>
        </p:txBody>
      </p:sp>
    </p:spTree>
    <p:extLst>
      <p:ext uri="{BB962C8B-B14F-4D97-AF65-F5344CB8AC3E}">
        <p14:creationId xmlns:p14="http://schemas.microsoft.com/office/powerpoint/2010/main" val="3618093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2</a:t>
            </a:fld>
            <a:endParaRPr lang="en-US"/>
          </a:p>
        </p:txBody>
      </p:sp>
    </p:spTree>
    <p:extLst>
      <p:ext uri="{BB962C8B-B14F-4D97-AF65-F5344CB8AC3E}">
        <p14:creationId xmlns:p14="http://schemas.microsoft.com/office/powerpoint/2010/main" val="110744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4</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5</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6</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7</a:t>
            </a:fld>
            <a:endParaRPr lang="en-US"/>
          </a:p>
        </p:txBody>
      </p:sp>
    </p:spTree>
    <p:extLst>
      <p:ext uri="{BB962C8B-B14F-4D97-AF65-F5344CB8AC3E}">
        <p14:creationId xmlns:p14="http://schemas.microsoft.com/office/powerpoint/2010/main" val="475471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59A351E-495C-B849-A447-02E2807B6250}" type="slidenum">
              <a:rPr lang="en-US" smtClean="0"/>
              <a:pPr/>
              <a:t>8</a:t>
            </a:fld>
            <a:endParaRPr lang="en-US"/>
          </a:p>
        </p:txBody>
      </p:sp>
    </p:spTree>
    <p:extLst>
      <p:ext uri="{BB962C8B-B14F-4D97-AF65-F5344CB8AC3E}">
        <p14:creationId xmlns:p14="http://schemas.microsoft.com/office/powerpoint/2010/main" val="110744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CD61D67-74D8-1544-83C8-E8054C50C7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D61D67-74D8-1544-83C8-E8054C50C7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6"/>
            <a:ext cx="2057400" cy="4387851"/>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6376"/>
            <a:ext cx="6019800" cy="438785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D61D67-74D8-1544-83C8-E8054C50C7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D61D67-74D8-1544-83C8-E8054C50C7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D61D67-74D8-1544-83C8-E8054C50C709}" type="datetimeFigureOut">
              <a:rPr lang="en-US" smtClean="0"/>
              <a:pPr/>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D61D67-74D8-1544-83C8-E8054C50C709}"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D61D67-74D8-1544-83C8-E8054C50C709}" type="datetimeFigureOut">
              <a:rPr lang="en-US" smtClean="0"/>
              <a:pPr/>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D61D67-74D8-1544-83C8-E8054C50C709}" type="datetimeFigureOut">
              <a:rPr lang="en-US" smtClean="0"/>
              <a:pPr/>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D61D67-74D8-1544-83C8-E8054C50C709}" type="datetimeFigureOut">
              <a:rPr lang="en-US" smtClean="0"/>
              <a:pPr/>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D61D67-74D8-1544-83C8-E8054C50C709}"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D61D67-74D8-1544-83C8-E8054C50C709}" type="datetimeFigureOut">
              <a:rPr lang="en-US" smtClean="0"/>
              <a:pPr/>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C5DF8D-A6FE-D940-AF6C-1EF0669674BC}"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DS powerpoint bgd_4-3.pn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D61D67-74D8-1544-83C8-E8054C50C709}" type="datetimeFigureOut">
              <a:rPr lang="en-US" smtClean="0"/>
              <a:pPr/>
              <a:t>2/17/2016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5DF8D-A6FE-D940-AF6C-1EF0669674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khWMHW_Avcs"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8" name="TextBox 7"/>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2" name="TextBox 1"/>
          <p:cNvSpPr txBox="1"/>
          <p:nvPr/>
        </p:nvSpPr>
        <p:spPr>
          <a:xfrm>
            <a:off x="2016868" y="991655"/>
            <a:ext cx="5381601" cy="769441"/>
          </a:xfrm>
          <a:prstGeom prst="rect">
            <a:avLst/>
          </a:prstGeom>
          <a:noFill/>
        </p:spPr>
        <p:txBody>
          <a:bodyPr wrap="none" rtlCol="0">
            <a:spAutoFit/>
          </a:bodyPr>
          <a:lstStyle/>
          <a:p>
            <a:r>
              <a:rPr lang="en-GB" sz="4400" b="1" dirty="0" smtClean="0"/>
              <a:t>Robot Hand Challenge</a:t>
            </a:r>
            <a:endParaRPr lang="en-GB" sz="4400" b="1" dirty="0"/>
          </a:p>
        </p:txBody>
      </p:sp>
      <p:sp>
        <p:nvSpPr>
          <p:cNvPr id="3" name="Rounded Rectangle 2"/>
          <p:cNvSpPr/>
          <p:nvPr/>
        </p:nvSpPr>
        <p:spPr>
          <a:xfrm>
            <a:off x="1041991" y="1844748"/>
            <a:ext cx="3955312" cy="3875568"/>
          </a:xfrm>
          <a:prstGeom prst="roundRect">
            <a:avLst/>
          </a:prstGeom>
          <a:blipFill>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ounded Rectangle 8"/>
          <p:cNvSpPr/>
          <p:nvPr/>
        </p:nvSpPr>
        <p:spPr>
          <a:xfrm rot="5400000">
            <a:off x="5032762" y="2205370"/>
            <a:ext cx="3915440" cy="3135718"/>
          </a:xfrm>
          <a:prstGeom prst="roundRect">
            <a:avLst/>
          </a:prstGeom>
          <a:blipFill>
            <a:blip r:embed="rId4"/>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2" name="TextBox 1"/>
          <p:cNvSpPr txBox="1"/>
          <p:nvPr/>
        </p:nvSpPr>
        <p:spPr>
          <a:xfrm>
            <a:off x="914401" y="1165860"/>
            <a:ext cx="7625698" cy="1415772"/>
          </a:xfrm>
          <a:prstGeom prst="rect">
            <a:avLst/>
          </a:prstGeom>
          <a:noFill/>
        </p:spPr>
        <p:txBody>
          <a:bodyPr wrap="square" rtlCol="0">
            <a:spAutoFit/>
          </a:bodyPr>
          <a:lstStyle/>
          <a:p>
            <a:pPr algn="ctr"/>
            <a:r>
              <a:rPr lang="en-GB" sz="2800" b="1" dirty="0" smtClean="0">
                <a:solidFill>
                  <a:srgbClr val="92D050"/>
                </a:solidFill>
                <a:effectLst>
                  <a:outerShdw blurRad="38100" dist="38100" dir="2700000" algn="tl">
                    <a:srgbClr val="000000">
                      <a:alpha val="43137"/>
                    </a:srgbClr>
                  </a:outerShdw>
                </a:effectLst>
              </a:rPr>
              <a:t>Can YOU be a Space Robotics Engineer?</a:t>
            </a:r>
            <a:endParaRPr lang="en-GB" sz="2800" b="1" dirty="0" smtClean="0">
              <a:solidFill>
                <a:srgbClr val="92D050"/>
              </a:solidFill>
              <a:effectLst>
                <a:outerShdw blurRad="38100" dist="38100" dir="2700000" algn="tl">
                  <a:srgbClr val="000000">
                    <a:alpha val="43137"/>
                  </a:srgbClr>
                </a:outerShdw>
              </a:effectLst>
            </a:endParaRPr>
          </a:p>
          <a:p>
            <a:pPr algn="ctr"/>
            <a:endParaRPr lang="en-GB" dirty="0" smtClean="0"/>
          </a:p>
          <a:p>
            <a:pPr algn="ctr"/>
            <a:r>
              <a:rPr lang="en-GB" sz="2000" dirty="0" smtClean="0"/>
              <a:t>Your challenge is to construct, test, and improve the design of a robot hand that can grip and lift objects.</a:t>
            </a:r>
            <a:endParaRPr lang="en-GB" sz="2000" dirty="0"/>
          </a:p>
        </p:txBody>
      </p:sp>
      <p:sp>
        <p:nvSpPr>
          <p:cNvPr id="3" name="TextBox 2"/>
          <p:cNvSpPr txBox="1"/>
          <p:nvPr/>
        </p:nvSpPr>
        <p:spPr>
          <a:xfrm>
            <a:off x="1509849" y="2966476"/>
            <a:ext cx="3934039" cy="2554545"/>
          </a:xfrm>
          <a:prstGeom prst="rect">
            <a:avLst/>
          </a:prstGeom>
          <a:noFill/>
        </p:spPr>
        <p:txBody>
          <a:bodyPr wrap="square" rtlCol="0">
            <a:spAutoFit/>
          </a:bodyPr>
          <a:lstStyle/>
          <a:p>
            <a:r>
              <a:rPr lang="en-GB" sz="2000" dirty="0"/>
              <a:t>Tim Peake, the UK’s first European Space Agency Astronaut spent 6 years training for his mission to the </a:t>
            </a:r>
            <a:r>
              <a:rPr lang="en-GB" sz="2000" dirty="0" smtClean="0"/>
              <a:t>International Space Station (ISS). </a:t>
            </a:r>
            <a:r>
              <a:rPr lang="en-GB" sz="2000" dirty="0"/>
              <a:t>Part of his training involved learning how to use the CANADARM 2, a robotic arm that he can control from inside the ISS. </a:t>
            </a:r>
            <a:endParaRPr lang="en-GB" sz="2000" dirty="0"/>
          </a:p>
        </p:txBody>
      </p:sp>
      <p:sp>
        <p:nvSpPr>
          <p:cNvPr id="4" name="Rounded Rectangle 3"/>
          <p:cNvSpPr/>
          <p:nvPr/>
        </p:nvSpPr>
        <p:spPr>
          <a:xfrm>
            <a:off x="6062192" y="2750160"/>
            <a:ext cx="2137144" cy="2998381"/>
          </a:xfrm>
          <a:prstGeom prst="roundRect">
            <a:avLst/>
          </a:prstGeom>
          <a:blipFill>
            <a:blip r:embed="rId3"/>
            <a:stretch>
              <a:fillRect/>
            </a:stretch>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987462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robotshop.com/media/catalog/product/cache/1/thumbnail/9df78eab33525d08d6e5fb8d27136e95/o/w/owi-535-robotic-arm-edge_1.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27564" y="1085597"/>
            <a:ext cx="1332201" cy="100024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798162" y="889069"/>
            <a:ext cx="6329402" cy="832266"/>
          </a:xfrm>
        </p:spPr>
        <p:txBody>
          <a:bodyPr>
            <a:normAutofit/>
          </a:bodyPr>
          <a:lstStyle/>
          <a:p>
            <a:r>
              <a:rPr lang="en-GB" sz="4000" dirty="0" smtClean="0">
                <a:solidFill>
                  <a:srgbClr val="92D050"/>
                </a:solidFill>
                <a:effectLst>
                  <a:outerShdw blurRad="38100" dist="38100" dir="2700000" algn="tl">
                    <a:srgbClr val="000000">
                      <a:alpha val="43137"/>
                    </a:srgbClr>
                  </a:outerShdw>
                </a:effectLst>
                <a:latin typeface="+mn-lt"/>
                <a:ea typeface="+mn-ea"/>
                <a:cs typeface="+mn-cs"/>
              </a:rPr>
              <a:t>Canadarm2</a:t>
            </a:r>
            <a:endParaRPr lang="en-GB" sz="4000" dirty="0">
              <a:solidFill>
                <a:srgbClr val="92D050"/>
              </a:solidFill>
              <a:effectLst>
                <a:outerShdw blurRad="38100" dist="38100" dir="2700000" algn="tl">
                  <a:srgbClr val="000000">
                    <a:alpha val="43137"/>
                  </a:srgbClr>
                </a:outerShdw>
              </a:effectLst>
              <a:latin typeface="+mn-lt"/>
              <a:ea typeface="+mn-ea"/>
              <a:cs typeface="+mn-cs"/>
            </a:endParaRPr>
          </a:p>
        </p:txBody>
      </p:sp>
      <p:sp>
        <p:nvSpPr>
          <p:cNvPr id="6" name="TextBox 5"/>
          <p:cNvSpPr txBox="1"/>
          <p:nvPr/>
        </p:nvSpPr>
        <p:spPr>
          <a:xfrm>
            <a:off x="1080770" y="1646974"/>
            <a:ext cx="7240772" cy="1000274"/>
          </a:xfrm>
          <a:prstGeom prst="rect">
            <a:avLst/>
          </a:prstGeom>
          <a:noFill/>
        </p:spPr>
        <p:txBody>
          <a:bodyPr wrap="square" rtlCol="0">
            <a:spAutoFit/>
          </a:bodyPr>
          <a:lstStyle/>
          <a:p>
            <a:pPr>
              <a:spcAft>
                <a:spcPts val="600"/>
              </a:spcAft>
            </a:pPr>
            <a:r>
              <a:rPr lang="en-GB" dirty="0" smtClean="0"/>
              <a:t>The ISS has a robotic arm: </a:t>
            </a:r>
            <a:r>
              <a:rPr lang="en-GB" b="1" dirty="0" smtClean="0"/>
              <a:t>Canadarm2</a:t>
            </a:r>
          </a:p>
          <a:p>
            <a:pPr marL="285750" indent="-285750">
              <a:buFont typeface="Arial" panose="020B0604020202020204" pitchFamily="34" charset="0"/>
              <a:buChar char="•"/>
            </a:pPr>
            <a:r>
              <a:rPr lang="en-GB" dirty="0" smtClean="0"/>
              <a:t>Astronauts can control the arm remotely from inside the station.</a:t>
            </a:r>
          </a:p>
          <a:p>
            <a:pPr marL="285750" indent="-285750">
              <a:buFont typeface="Arial" panose="020B0604020202020204" pitchFamily="34" charset="0"/>
              <a:buChar char="•"/>
            </a:pPr>
            <a:r>
              <a:rPr lang="en-GB" dirty="0" smtClean="0"/>
              <a:t>Why do you think astronauts use a robotic arm?</a:t>
            </a:r>
          </a:p>
        </p:txBody>
      </p:sp>
      <p:pic>
        <p:nvPicPr>
          <p:cNvPr id="7" name="khWMHW_Avcs"/>
          <p:cNvPicPr>
            <a:picLocks noRot="1" noChangeAspect="1"/>
          </p:cNvPicPr>
          <p:nvPr>
            <a:videoFile r:link="rId1"/>
          </p:nvPr>
        </p:nvPicPr>
        <p:blipFill>
          <a:blip r:embed="rId4"/>
          <a:stretch>
            <a:fillRect/>
          </a:stretch>
        </p:blipFill>
        <p:spPr>
          <a:xfrm>
            <a:off x="1467653" y="2625982"/>
            <a:ext cx="6208694" cy="3492390"/>
          </a:xfrm>
          <a:prstGeom prst="rect">
            <a:avLst/>
          </a:prstGeom>
        </p:spPr>
      </p:pic>
      <p:sp>
        <p:nvSpPr>
          <p:cNvPr id="8" name="TextBox 7"/>
          <p:cNvSpPr txBox="1"/>
          <p:nvPr/>
        </p:nvSpPr>
        <p:spPr>
          <a:xfrm>
            <a:off x="3912568" y="6449377"/>
            <a:ext cx="5231432" cy="408623"/>
          </a:xfrm>
          <a:prstGeom prst="roundRect">
            <a:avLst/>
          </a:prstGeom>
          <a:noFill/>
        </p:spPr>
        <p:txBody>
          <a:bodyPr wrap="none" rtlCol="0">
            <a:spAutoFit/>
          </a:bodyPr>
          <a:lstStyle/>
          <a:p>
            <a:r>
              <a:rPr lang="en-GB" dirty="0" smtClean="0"/>
              <a:t>An internet connection is required to watch this video</a:t>
            </a:r>
            <a:endParaRPr lang="en-GB" dirty="0"/>
          </a:p>
        </p:txBody>
      </p:sp>
    </p:spTree>
    <p:extLst>
      <p:ext uri="{BB962C8B-B14F-4D97-AF65-F5344CB8AC3E}">
        <p14:creationId xmlns:p14="http://schemas.microsoft.com/office/powerpoint/2010/main" val="418704382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51560"/>
            <a:ext cx="4384149" cy="1077218"/>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Copying the human hand</a:t>
            </a:r>
            <a:endParaRPr lang="en-GB" sz="3200" dirty="0" smtClean="0">
              <a:solidFill>
                <a:srgbClr val="92D050"/>
              </a:solidFill>
              <a:effectLst>
                <a:outerShdw blurRad="38100" dist="38100" dir="2700000" algn="tl">
                  <a:srgbClr val="000000">
                    <a:alpha val="43137"/>
                  </a:srgbClr>
                </a:outerShdw>
              </a:effectLst>
            </a:endParaRPr>
          </a:p>
          <a:p>
            <a:endParaRPr lang="en-GB" sz="3200" dirty="0">
              <a:solidFill>
                <a:srgbClr val="92D050"/>
              </a:solidFill>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4" name="Rounded Rectangle 3"/>
          <p:cNvSpPr/>
          <p:nvPr/>
        </p:nvSpPr>
        <p:spPr>
          <a:xfrm>
            <a:off x="4221123" y="1913859"/>
            <a:ext cx="4465675" cy="3827721"/>
          </a:xfrm>
          <a:prstGeom prst="roundRect">
            <a:avLst/>
          </a:prstGeom>
          <a:blipFill>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1041992" y="1796893"/>
            <a:ext cx="2913321" cy="4093428"/>
          </a:xfrm>
          <a:prstGeom prst="rect">
            <a:avLst/>
          </a:prstGeom>
          <a:noFill/>
        </p:spPr>
        <p:txBody>
          <a:bodyPr wrap="square" rtlCol="0">
            <a:spAutoFit/>
          </a:bodyPr>
          <a:lstStyle/>
          <a:p>
            <a:r>
              <a:rPr lang="en-GB" sz="2000" dirty="0" smtClean="0"/>
              <a:t>While robots allow us to perform tasks remotely, and safely there are some tasks that the human body is perfectly designed for.</a:t>
            </a:r>
          </a:p>
          <a:p>
            <a:endParaRPr lang="en-GB" sz="2000" dirty="0"/>
          </a:p>
          <a:p>
            <a:r>
              <a:rPr lang="en-GB" sz="2000" dirty="0" smtClean="0"/>
              <a:t>Engineers often try to copy the best features of a human, and improve on them – like with the </a:t>
            </a:r>
            <a:r>
              <a:rPr lang="en-GB" sz="2000" dirty="0" err="1" smtClean="0"/>
              <a:t>Robonaut</a:t>
            </a:r>
            <a:r>
              <a:rPr lang="en-GB" sz="2000" dirty="0" smtClean="0"/>
              <a:t> robot that has been tested on the ISS.</a:t>
            </a:r>
            <a:endParaRPr lang="en-GB" sz="2000" dirty="0"/>
          </a:p>
        </p:txBody>
      </p:sp>
    </p:spTree>
    <p:extLst>
      <p:ext uri="{BB962C8B-B14F-4D97-AF65-F5344CB8AC3E}">
        <p14:creationId xmlns:p14="http://schemas.microsoft.com/office/powerpoint/2010/main" val="206434652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51560"/>
            <a:ext cx="4384149" cy="1077218"/>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Copying the human hand</a:t>
            </a:r>
            <a:endParaRPr lang="en-GB" sz="3200" dirty="0" smtClean="0">
              <a:solidFill>
                <a:srgbClr val="92D050"/>
              </a:solidFill>
              <a:effectLst>
                <a:outerShdw blurRad="38100" dist="38100" dir="2700000" algn="tl">
                  <a:srgbClr val="000000">
                    <a:alpha val="43137"/>
                  </a:srgbClr>
                </a:outerShdw>
              </a:effectLst>
            </a:endParaRPr>
          </a:p>
          <a:p>
            <a:endParaRPr lang="en-GB" sz="3200" dirty="0">
              <a:solidFill>
                <a:srgbClr val="92D050"/>
              </a:solidFill>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6" name="TextBox 5"/>
          <p:cNvSpPr txBox="1"/>
          <p:nvPr/>
        </p:nvSpPr>
        <p:spPr>
          <a:xfrm>
            <a:off x="3962262" y="2445502"/>
            <a:ext cx="4678326" cy="2677656"/>
          </a:xfrm>
          <a:prstGeom prst="rect">
            <a:avLst/>
          </a:prstGeom>
          <a:noFill/>
        </p:spPr>
        <p:txBody>
          <a:bodyPr wrap="square" rtlCol="0">
            <a:spAutoFit/>
          </a:bodyPr>
          <a:lstStyle/>
          <a:p>
            <a:r>
              <a:rPr lang="en-GB" sz="2400" dirty="0"/>
              <a:t>Most hands have four fingers and a thumb. The fingers have three bones and the thumb has 2 bones (the finger bones are called phalanges). These are connected to bones in the palm which connect to bones in the wrist and so 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1992" y="1733094"/>
            <a:ext cx="2775096" cy="4282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029665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51560"/>
            <a:ext cx="3766609" cy="1077218"/>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Flexors and Extensors</a:t>
            </a:r>
            <a:endParaRPr lang="en-GB" sz="3200" dirty="0" smtClean="0">
              <a:solidFill>
                <a:srgbClr val="92D050"/>
              </a:solidFill>
              <a:effectLst>
                <a:outerShdw blurRad="38100" dist="38100" dir="2700000" algn="tl">
                  <a:srgbClr val="000000">
                    <a:alpha val="43137"/>
                  </a:srgbClr>
                </a:outerShdw>
              </a:effectLst>
            </a:endParaRPr>
          </a:p>
          <a:p>
            <a:endParaRPr lang="en-GB" sz="3200" dirty="0">
              <a:solidFill>
                <a:srgbClr val="92D050"/>
              </a:solidFill>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3" name="Rectangle 2"/>
          <p:cNvSpPr/>
          <p:nvPr/>
        </p:nvSpPr>
        <p:spPr>
          <a:xfrm>
            <a:off x="925033" y="1541460"/>
            <a:ext cx="3766609" cy="4431983"/>
          </a:xfrm>
          <a:prstGeom prst="rect">
            <a:avLst/>
          </a:prstGeom>
        </p:spPr>
        <p:txBody>
          <a:bodyPr wrap="square">
            <a:spAutoFit/>
          </a:bodyPr>
          <a:lstStyle/>
          <a:p>
            <a:r>
              <a:rPr lang="en-GB" dirty="0"/>
              <a:t>To open and close the hand you need stretchy material that is connected to the bones and can pull on them in different directions. These are called MUSCLES and TENDONS. FLEXOR muscles and tendons cause the fingers to bend, while EXTENSORS cause them to straighten out. </a:t>
            </a:r>
            <a:endParaRPr lang="en-GB" dirty="0" smtClean="0"/>
          </a:p>
          <a:p>
            <a:endParaRPr lang="en-GB" dirty="0" smtClean="0"/>
          </a:p>
          <a:p>
            <a:r>
              <a:rPr lang="en-GB" sz="2000" dirty="0" smtClean="0">
                <a:solidFill>
                  <a:srgbClr val="92D050"/>
                </a:solidFill>
              </a:rPr>
              <a:t>In the picture you can see the flexor and extensor muscles for the arm. Can you describe what each muscle has to do to let you lift your forearm then drop it again?</a:t>
            </a:r>
            <a:endParaRPr lang="en-GB" sz="2000" dirty="0">
              <a:solidFill>
                <a:srgbClr val="92D050"/>
              </a:solidFill>
            </a:endParaRPr>
          </a:p>
        </p:txBody>
      </p:sp>
      <p:sp>
        <p:nvSpPr>
          <p:cNvPr id="4" name="Rounded Rectangle 3"/>
          <p:cNvSpPr/>
          <p:nvPr/>
        </p:nvSpPr>
        <p:spPr>
          <a:xfrm>
            <a:off x="4617217" y="1590169"/>
            <a:ext cx="4154647" cy="4008727"/>
          </a:xfrm>
          <a:prstGeom prst="roundRect">
            <a:avLst/>
          </a:prstGeom>
          <a:blipFill>
            <a:blip r:embed="rId3"/>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318300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51560"/>
            <a:ext cx="1821140" cy="1077218"/>
          </a:xfrm>
          <a:prstGeom prst="rect">
            <a:avLst/>
          </a:prstGeom>
          <a:noFill/>
        </p:spPr>
        <p:txBody>
          <a:bodyPr wrap="none" rtlCol="0">
            <a:spAutoFit/>
          </a:bodyPr>
          <a:lstStyle/>
          <a:p>
            <a:r>
              <a:rPr lang="en-GB" sz="3200" dirty="0" smtClean="0">
                <a:solidFill>
                  <a:srgbClr val="92D050"/>
                </a:solidFill>
                <a:effectLst>
                  <a:outerShdw blurRad="38100" dist="38100" dir="2700000" algn="tl">
                    <a:srgbClr val="000000">
                      <a:alpha val="43137"/>
                    </a:srgbClr>
                  </a:outerShdw>
                </a:effectLst>
              </a:rPr>
              <a:t>Challenge</a:t>
            </a:r>
            <a:endParaRPr lang="en-GB" sz="3200" dirty="0" smtClean="0">
              <a:solidFill>
                <a:srgbClr val="92D050"/>
              </a:solidFill>
              <a:effectLst>
                <a:outerShdw blurRad="38100" dist="38100" dir="2700000" algn="tl">
                  <a:srgbClr val="000000">
                    <a:alpha val="43137"/>
                  </a:srgbClr>
                </a:outerShdw>
              </a:effectLst>
            </a:endParaRPr>
          </a:p>
          <a:p>
            <a:endParaRPr lang="en-GB" sz="3200" dirty="0">
              <a:solidFill>
                <a:srgbClr val="92D050"/>
              </a:solidFill>
              <a:effectLst>
                <a:outerShdw blurRad="38100" dist="38100" dir="2700000" algn="tl">
                  <a:srgbClr val="000000">
                    <a:alpha val="43137"/>
                  </a:srgbClr>
                </a:outerShdw>
              </a:effectLst>
            </a:endParaRPr>
          </a:p>
        </p:txBody>
      </p:sp>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3" name="Rectangle 2"/>
          <p:cNvSpPr/>
          <p:nvPr/>
        </p:nvSpPr>
        <p:spPr>
          <a:xfrm>
            <a:off x="925033" y="1658423"/>
            <a:ext cx="3766609" cy="4847481"/>
          </a:xfrm>
          <a:prstGeom prst="rect">
            <a:avLst/>
          </a:prstGeom>
        </p:spPr>
        <p:txBody>
          <a:bodyPr wrap="square">
            <a:spAutoFit/>
          </a:bodyPr>
          <a:lstStyle/>
          <a:p>
            <a:r>
              <a:rPr lang="en-GB" dirty="0" smtClean="0"/>
              <a:t>Follow the instructions on the sheet to produce your robot hand and see if you can successfully lift the object. </a:t>
            </a:r>
          </a:p>
          <a:p>
            <a:endParaRPr lang="en-GB" sz="1000" dirty="0"/>
          </a:p>
          <a:p>
            <a:r>
              <a:rPr lang="en-GB" dirty="0" smtClean="0"/>
              <a:t>Think about how you could improve the robot hand by considering.</a:t>
            </a:r>
          </a:p>
          <a:p>
            <a:endParaRPr lang="en-GB" dirty="0"/>
          </a:p>
          <a:p>
            <a:pPr marL="285750" indent="-285750">
              <a:buFont typeface="Arial" panose="020B0604020202020204" pitchFamily="34" charset="0"/>
              <a:buChar char="•"/>
            </a:pPr>
            <a:r>
              <a:rPr lang="en-GB" dirty="0" smtClean="0"/>
              <a:t>What are the strong points of this design?</a:t>
            </a:r>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r>
              <a:rPr lang="en-GB" dirty="0" smtClean="0"/>
              <a:t>What are the weak points of this design?</a:t>
            </a:r>
          </a:p>
          <a:p>
            <a:pPr marL="285750" indent="-285750">
              <a:buFont typeface="Arial" panose="020B0604020202020204" pitchFamily="34" charset="0"/>
              <a:buChar char="•"/>
            </a:pPr>
            <a:endParaRPr lang="en-GB" sz="1050" dirty="0"/>
          </a:p>
          <a:p>
            <a:pPr marL="285750" indent="-285750">
              <a:buFont typeface="Arial" panose="020B0604020202020204" pitchFamily="34" charset="0"/>
              <a:buChar char="•"/>
            </a:pPr>
            <a:r>
              <a:rPr lang="en-GB" dirty="0" smtClean="0"/>
              <a:t>How could you improve it?</a:t>
            </a:r>
          </a:p>
          <a:p>
            <a:endParaRPr lang="en-GB" sz="1050" dirty="0"/>
          </a:p>
          <a:p>
            <a:pPr algn="ctr"/>
            <a:r>
              <a:rPr lang="en-GB" sz="2400" b="1" dirty="0" smtClean="0">
                <a:solidFill>
                  <a:srgbClr val="92D050"/>
                </a:solidFill>
              </a:rPr>
              <a:t>CAN YOU MAKE THE STRONGEST ROBOT HAND?</a:t>
            </a:r>
          </a:p>
          <a:p>
            <a:endParaRPr lang="en-GB"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315" y="1540322"/>
            <a:ext cx="3219450"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51841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sp>
        <p:nvSpPr>
          <p:cNvPr id="5" name="TextBox 4"/>
          <p:cNvSpPr txBox="1"/>
          <p:nvPr/>
        </p:nvSpPr>
        <p:spPr>
          <a:xfrm>
            <a:off x="2093180" y="6424930"/>
            <a:ext cx="5037584" cy="369332"/>
          </a:xfrm>
          <a:prstGeom prst="rect">
            <a:avLst/>
          </a:prstGeom>
          <a:noFill/>
        </p:spPr>
        <p:txBody>
          <a:bodyPr wrap="square" rtlCol="0">
            <a:spAutoFit/>
          </a:bodyPr>
          <a:lstStyle/>
          <a:p>
            <a:pPr algn="ctr"/>
            <a:r>
              <a:rPr lang="en-US" dirty="0" err="1" smtClean="0">
                <a:solidFill>
                  <a:srgbClr val="231C34"/>
                </a:solidFill>
                <a:latin typeface="Source Sans Pro Black"/>
                <a:cs typeface="Source Sans Pro Black"/>
              </a:rPr>
              <a:t>www.destinationspace.uk</a:t>
            </a:r>
            <a:endParaRPr lang="en-US" dirty="0">
              <a:solidFill>
                <a:srgbClr val="231C34"/>
              </a:solidFill>
              <a:latin typeface="Source Sans Pro Black"/>
              <a:cs typeface="Source Sans Pro Black"/>
            </a:endParaRPr>
          </a:p>
        </p:txBody>
      </p:sp>
      <p:pic>
        <p:nvPicPr>
          <p:cNvPr id="7" name="Picture 2" descr="https://c2.staticflickr.com/4/3852/15143017357_34869b606d_b.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7073" y="2787564"/>
            <a:ext cx="4723026" cy="3145610"/>
          </a:xfrm>
          <a:prstGeom prst="roundRect">
            <a:avLst>
              <a:gd name="adj" fmla="val 8594"/>
            </a:avLst>
          </a:prstGeom>
          <a:solidFill>
            <a:srgbClr val="FFFFFF">
              <a:shade val="85000"/>
            </a:srgbClr>
          </a:solidFill>
          <a:ln>
            <a:noFill/>
          </a:ln>
          <a:effectLst/>
          <a:extLst/>
        </p:spPr>
      </p:pic>
      <p:sp>
        <p:nvSpPr>
          <p:cNvPr id="2" name="TextBox 1"/>
          <p:cNvSpPr txBox="1"/>
          <p:nvPr/>
        </p:nvSpPr>
        <p:spPr>
          <a:xfrm>
            <a:off x="914401" y="1091429"/>
            <a:ext cx="7625698" cy="1600438"/>
          </a:xfrm>
          <a:prstGeom prst="rect">
            <a:avLst/>
          </a:prstGeom>
          <a:noFill/>
        </p:spPr>
        <p:txBody>
          <a:bodyPr wrap="square" rtlCol="0">
            <a:spAutoFit/>
          </a:bodyPr>
          <a:lstStyle/>
          <a:p>
            <a:pPr algn="ctr"/>
            <a:r>
              <a:rPr lang="en-GB" sz="2800" b="1" dirty="0" smtClean="0">
                <a:solidFill>
                  <a:srgbClr val="92D050"/>
                </a:solidFill>
                <a:effectLst>
                  <a:outerShdw blurRad="38100" dist="38100" dir="2700000" algn="tl">
                    <a:srgbClr val="000000">
                      <a:alpha val="43137"/>
                    </a:srgbClr>
                  </a:outerShdw>
                </a:effectLst>
              </a:rPr>
              <a:t>Congratulations </a:t>
            </a:r>
            <a:r>
              <a:rPr lang="en-GB" sz="2800" b="1" dirty="0" smtClean="0">
                <a:solidFill>
                  <a:srgbClr val="92D050"/>
                </a:solidFill>
                <a:effectLst>
                  <a:outerShdw blurRad="38100" dist="38100" dir="2700000" algn="tl">
                    <a:srgbClr val="000000">
                      <a:alpha val="43137"/>
                    </a:srgbClr>
                  </a:outerShdw>
                </a:effectLst>
              </a:rPr>
              <a:t>Space Robotics Engineers!</a:t>
            </a:r>
            <a:endParaRPr lang="en-GB" sz="2800" b="1" dirty="0" smtClean="0">
              <a:solidFill>
                <a:srgbClr val="92D050"/>
              </a:solidFill>
              <a:effectLst>
                <a:outerShdw blurRad="38100" dist="38100" dir="2700000" algn="tl">
                  <a:srgbClr val="000000">
                    <a:alpha val="43137"/>
                  </a:srgbClr>
                </a:outerShdw>
              </a:effectLst>
            </a:endParaRPr>
          </a:p>
          <a:p>
            <a:pPr algn="ctr"/>
            <a:endParaRPr lang="en-GB" dirty="0" smtClean="0"/>
          </a:p>
          <a:p>
            <a:pPr algn="ctr"/>
            <a:r>
              <a:rPr lang="en-GB" sz="2000" dirty="0" smtClean="0"/>
              <a:t>You can continue to your mission at</a:t>
            </a:r>
          </a:p>
          <a:p>
            <a:pPr algn="ctr"/>
            <a:r>
              <a:rPr lang="en-GB" sz="3200" dirty="0" smtClean="0">
                <a:latin typeface="Replica-Bold" pitchFamily="50" charset="0"/>
              </a:rPr>
              <a:t>www.destinationspace.uk</a:t>
            </a:r>
            <a:endParaRPr lang="en-GB" sz="3200" dirty="0">
              <a:latin typeface="Replica-Bold" pitchFamily="50" charset="0"/>
            </a:endParaRPr>
          </a:p>
        </p:txBody>
      </p:sp>
      <p:pic>
        <p:nvPicPr>
          <p:cNvPr id="6" name="Picture 2" descr="http://www.esa.int/var/esa/storage/images/esa_multimedia/images/2014/11/principia_mission_logo/15064324-1-eng-GB/Principia_mission_logo.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97780" y="3016013"/>
            <a:ext cx="2410963" cy="268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897578"/>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6423</TotalTime>
  <Words>420</Words>
  <Application>Microsoft Office PowerPoint</Application>
  <PresentationFormat>On-screen Show (4:3)</PresentationFormat>
  <Paragraphs>57</Paragraphs>
  <Slides>8</Slides>
  <Notes>7</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Canadarm2</vt:lpstr>
      <vt:lpstr>PowerPoint Presentation</vt:lpstr>
      <vt:lpstr>PowerPoint Presentation</vt:lpstr>
      <vt:lpstr>PowerPoint Presentation</vt:lpstr>
      <vt:lpstr>PowerPoint Presentation</vt:lpstr>
      <vt:lpstr>PowerPoint Presentation</vt:lpstr>
    </vt:vector>
  </TitlesOfParts>
  <Company>ASDC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Destination Space</dc:title>
  <dc:creator>jamie.sloan@manchester.ac.uk</dc:creator>
  <cp:lastModifiedBy>Sophie Allan</cp:lastModifiedBy>
  <cp:revision>105</cp:revision>
  <dcterms:created xsi:type="dcterms:W3CDTF">2015-08-28T13:27:31Z</dcterms:created>
  <dcterms:modified xsi:type="dcterms:W3CDTF">2016-02-17T14:20:32Z</dcterms:modified>
</cp:coreProperties>
</file>