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8" r:id="rId3"/>
    <p:sldId id="259" r:id="rId4"/>
    <p:sldId id="284" r:id="rId5"/>
    <p:sldId id="288" r:id="rId6"/>
    <p:sldId id="277" r:id="rId7"/>
    <p:sldId id="291" r:id="rId8"/>
    <p:sldId id="281" r:id="rId9"/>
    <p:sldId id="286" r:id="rId10"/>
    <p:sldId id="278" r:id="rId11"/>
    <p:sldId id="282" r:id="rId12"/>
    <p:sldId id="279" r:id="rId13"/>
    <p:sldId id="283" r:id="rId14"/>
    <p:sldId id="290" r:id="rId15"/>
    <p:sldId id="289" r:id="rId16"/>
    <p:sldId id="292" r:id="rId17"/>
    <p:sldId id="296" r:id="rId18"/>
    <p:sldId id="299" r:id="rId19"/>
    <p:sldId id="300" r:id="rId20"/>
    <p:sldId id="301" r:id="rId21"/>
    <p:sldId id="297" r:id="rId22"/>
    <p:sldId id="302" r:id="rId23"/>
    <p:sldId id="303" r:id="rId24"/>
    <p:sldId id="304" r:id="rId25"/>
    <p:sldId id="305" r:id="rId26"/>
    <p:sldId id="306" r:id="rId27"/>
    <p:sldId id="293" r:id="rId28"/>
    <p:sldId id="294" r:id="rId29"/>
    <p:sldId id="295" r:id="rId30"/>
    <p:sldId id="307" r:id="rId31"/>
    <p:sldId id="308" r:id="rId32"/>
    <p:sldId id="309" r:id="rId33"/>
    <p:sldId id="31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70">
          <p15:clr>
            <a:srgbClr val="A4A3A4"/>
          </p15:clr>
        </p15:guide>
        <p15:guide id="2" pos="1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D52E"/>
    <a:srgbClr val="231C3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6" autoAdjust="0"/>
    <p:restoredTop sz="94660"/>
  </p:normalViewPr>
  <p:slideViewPr>
    <p:cSldViewPr snapToGrid="0" snapToObjects="1">
      <p:cViewPr>
        <p:scale>
          <a:sx n="90" d="100"/>
          <a:sy n="90" d="100"/>
        </p:scale>
        <p:origin x="-828" y="-72"/>
      </p:cViewPr>
      <p:guideLst>
        <p:guide orient="horz" pos="470"/>
        <p:guide pos="13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EADD7A-BCD4-7543-A820-D17C7DB656D7}" type="datetimeFigureOut">
              <a:rPr lang="en-US" smtClean="0"/>
              <a:pPr/>
              <a:t>2/15/2016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9A351E-495C-B849-A447-02E2807B6250}" type="slidenum">
              <a:rPr lang="en-US" smtClean="0"/>
              <a:pPr/>
              <a:t>‹#›</a:t>
            </a:fld>
            <a:endParaRPr lang="en-US"/>
          </a:p>
        </p:txBody>
      </p:sp>
    </p:spTree>
    <p:extLst>
      <p:ext uri="{BB962C8B-B14F-4D97-AF65-F5344CB8AC3E}">
        <p14:creationId xmlns:p14="http://schemas.microsoft.com/office/powerpoint/2010/main" val="3634615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9A351E-495C-B849-A447-02E2807B6250}" type="slidenum">
              <a:rPr lang="en-US" smtClean="0"/>
              <a:pPr/>
              <a:t>1</a:t>
            </a:fld>
            <a:endParaRPr lang="en-US"/>
          </a:p>
        </p:txBody>
      </p:sp>
    </p:spTree>
    <p:extLst>
      <p:ext uri="{BB962C8B-B14F-4D97-AF65-F5344CB8AC3E}">
        <p14:creationId xmlns:p14="http://schemas.microsoft.com/office/powerpoint/2010/main" val="3618093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9A351E-495C-B849-A447-02E2807B6250}" type="slidenum">
              <a:rPr lang="en-US" smtClean="0"/>
              <a:pPr/>
              <a:t>13</a:t>
            </a:fld>
            <a:endParaRPr lang="en-US"/>
          </a:p>
        </p:txBody>
      </p:sp>
    </p:spTree>
    <p:extLst>
      <p:ext uri="{BB962C8B-B14F-4D97-AF65-F5344CB8AC3E}">
        <p14:creationId xmlns:p14="http://schemas.microsoft.com/office/powerpoint/2010/main" val="475471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9A351E-495C-B849-A447-02E2807B6250}" type="slidenum">
              <a:rPr lang="en-US" smtClean="0"/>
              <a:pPr/>
              <a:t>14</a:t>
            </a:fld>
            <a:endParaRPr lang="en-US"/>
          </a:p>
        </p:txBody>
      </p:sp>
    </p:spTree>
    <p:extLst>
      <p:ext uri="{BB962C8B-B14F-4D97-AF65-F5344CB8AC3E}">
        <p14:creationId xmlns:p14="http://schemas.microsoft.com/office/powerpoint/2010/main" val="475471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9A351E-495C-B849-A447-02E2807B6250}" type="slidenum">
              <a:rPr lang="en-US" smtClean="0"/>
              <a:pPr/>
              <a:t>30</a:t>
            </a:fld>
            <a:endParaRPr lang="en-US"/>
          </a:p>
        </p:txBody>
      </p:sp>
    </p:spTree>
    <p:extLst>
      <p:ext uri="{BB962C8B-B14F-4D97-AF65-F5344CB8AC3E}">
        <p14:creationId xmlns:p14="http://schemas.microsoft.com/office/powerpoint/2010/main" val="110744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9A351E-495C-B849-A447-02E2807B6250}" type="slidenum">
              <a:rPr lang="en-US" smtClean="0"/>
              <a:pPr/>
              <a:t>2</a:t>
            </a:fld>
            <a:endParaRPr lang="en-US"/>
          </a:p>
        </p:txBody>
      </p:sp>
    </p:spTree>
    <p:extLst>
      <p:ext uri="{BB962C8B-B14F-4D97-AF65-F5344CB8AC3E}">
        <p14:creationId xmlns:p14="http://schemas.microsoft.com/office/powerpoint/2010/main" val="1107440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9A351E-495C-B849-A447-02E2807B6250}" type="slidenum">
              <a:rPr lang="en-US" smtClean="0"/>
              <a:pPr/>
              <a:t>3</a:t>
            </a:fld>
            <a:endParaRPr lang="en-US"/>
          </a:p>
        </p:txBody>
      </p:sp>
    </p:spTree>
    <p:extLst>
      <p:ext uri="{BB962C8B-B14F-4D97-AF65-F5344CB8AC3E}">
        <p14:creationId xmlns:p14="http://schemas.microsoft.com/office/powerpoint/2010/main" val="475471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9A351E-495C-B849-A447-02E2807B6250}" type="slidenum">
              <a:rPr lang="en-US" smtClean="0"/>
              <a:pPr/>
              <a:t>4</a:t>
            </a:fld>
            <a:endParaRPr lang="en-US"/>
          </a:p>
        </p:txBody>
      </p:sp>
    </p:spTree>
    <p:extLst>
      <p:ext uri="{BB962C8B-B14F-4D97-AF65-F5344CB8AC3E}">
        <p14:creationId xmlns:p14="http://schemas.microsoft.com/office/powerpoint/2010/main" val="47547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9A351E-495C-B849-A447-02E2807B6250}" type="slidenum">
              <a:rPr lang="en-US" smtClean="0"/>
              <a:pPr/>
              <a:t>6</a:t>
            </a:fld>
            <a:endParaRPr lang="en-US"/>
          </a:p>
        </p:txBody>
      </p:sp>
    </p:spTree>
    <p:extLst>
      <p:ext uri="{BB962C8B-B14F-4D97-AF65-F5344CB8AC3E}">
        <p14:creationId xmlns:p14="http://schemas.microsoft.com/office/powerpoint/2010/main" val="475471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9A351E-495C-B849-A447-02E2807B6250}" type="slidenum">
              <a:rPr lang="en-US" smtClean="0"/>
              <a:pPr/>
              <a:t>7</a:t>
            </a:fld>
            <a:endParaRPr lang="en-US"/>
          </a:p>
        </p:txBody>
      </p:sp>
    </p:spTree>
    <p:extLst>
      <p:ext uri="{BB962C8B-B14F-4D97-AF65-F5344CB8AC3E}">
        <p14:creationId xmlns:p14="http://schemas.microsoft.com/office/powerpoint/2010/main" val="47547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9A351E-495C-B849-A447-02E2807B6250}" type="slidenum">
              <a:rPr lang="en-US" smtClean="0"/>
              <a:pPr/>
              <a:t>8</a:t>
            </a:fld>
            <a:endParaRPr lang="en-US"/>
          </a:p>
        </p:txBody>
      </p:sp>
    </p:spTree>
    <p:extLst>
      <p:ext uri="{BB962C8B-B14F-4D97-AF65-F5344CB8AC3E}">
        <p14:creationId xmlns:p14="http://schemas.microsoft.com/office/powerpoint/2010/main" val="475471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9A351E-495C-B849-A447-02E2807B6250}" type="slidenum">
              <a:rPr lang="en-US" smtClean="0"/>
              <a:pPr/>
              <a:t>10</a:t>
            </a:fld>
            <a:endParaRPr lang="en-US"/>
          </a:p>
        </p:txBody>
      </p:sp>
    </p:spTree>
    <p:extLst>
      <p:ext uri="{BB962C8B-B14F-4D97-AF65-F5344CB8AC3E}">
        <p14:creationId xmlns:p14="http://schemas.microsoft.com/office/powerpoint/2010/main" val="475471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9A351E-495C-B849-A447-02E2807B6250}" type="slidenum">
              <a:rPr lang="en-US" smtClean="0"/>
              <a:pPr/>
              <a:t>11</a:t>
            </a:fld>
            <a:endParaRPr lang="en-US"/>
          </a:p>
        </p:txBody>
      </p:sp>
    </p:spTree>
    <p:extLst>
      <p:ext uri="{BB962C8B-B14F-4D97-AF65-F5344CB8AC3E}">
        <p14:creationId xmlns:p14="http://schemas.microsoft.com/office/powerpoint/2010/main" val="475471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CD61D67-74D8-1544-83C8-E8054C50C709}"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5DF8D-A6FE-D940-AF6C-1EF0669674BC}"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D61D67-74D8-1544-83C8-E8054C50C709}"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5DF8D-A6FE-D940-AF6C-1EF0669674BC}"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6"/>
            <a:ext cx="2057400" cy="438785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06376"/>
            <a:ext cx="6019800" cy="438785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D61D67-74D8-1544-83C8-E8054C50C709}"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5DF8D-A6FE-D940-AF6C-1EF0669674BC}" type="slidenum">
              <a:rPr lang="en-US" smtClean="0"/>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D61D67-74D8-1544-83C8-E8054C50C709}"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5DF8D-A6FE-D940-AF6C-1EF0669674BC}" type="slidenum">
              <a:rPr lang="en-US" smtClean="0"/>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CD61D67-74D8-1544-83C8-E8054C50C709}"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5DF8D-A6FE-D940-AF6C-1EF0669674BC}"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CD61D67-74D8-1544-83C8-E8054C50C709}" type="datetimeFigureOut">
              <a:rPr lang="en-US" smtClean="0"/>
              <a:pPr/>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5DF8D-A6FE-D940-AF6C-1EF0669674BC}" type="slidenum">
              <a:rPr lang="en-US" smtClean="0"/>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CD61D67-74D8-1544-83C8-E8054C50C709}" type="datetimeFigureOut">
              <a:rPr lang="en-US" smtClean="0"/>
              <a:pPr/>
              <a:t>2/15/2016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C5DF8D-A6FE-D940-AF6C-1EF0669674BC}"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CD61D67-74D8-1544-83C8-E8054C50C709}" type="datetimeFigureOut">
              <a:rPr lang="en-US" smtClean="0"/>
              <a:pPr/>
              <a:t>2/15/2016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C5DF8D-A6FE-D940-AF6C-1EF0669674BC}"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D61D67-74D8-1544-83C8-E8054C50C709}" type="datetimeFigureOut">
              <a:rPr lang="en-US" smtClean="0"/>
              <a:pPr/>
              <a:t>2/15/2016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C5DF8D-A6FE-D940-AF6C-1EF0669674BC}"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CD61D67-74D8-1544-83C8-E8054C50C709}" type="datetimeFigureOut">
              <a:rPr lang="en-US" smtClean="0"/>
              <a:pPr/>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5DF8D-A6FE-D940-AF6C-1EF0669674BC}"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CD61D67-74D8-1544-83C8-E8054C50C709}" type="datetimeFigureOut">
              <a:rPr lang="en-US" smtClean="0"/>
              <a:pPr/>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5DF8D-A6FE-D940-AF6C-1EF0669674BC}"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DS powerpoint bgd_4-3.pn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61D67-74D8-1544-83C8-E8054C50C709}" type="datetimeFigureOut">
              <a:rPr lang="en-US" smtClean="0"/>
              <a:pPr/>
              <a:t>2/15/2016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5DF8D-A6FE-D940-AF6C-1EF0669674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news.bbc.co.uk/1/hi/world/asia-pacific/6965410.s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lNwWOul4i9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youtu.be/B8s2030Zss0" TargetMode="External"/><Relationship Id="rId3" Type="http://schemas.openxmlformats.org/officeDocument/2006/relationships/hyperlink" Target="https://youtu.be/RYJhYbuk3Ms" TargetMode="External"/><Relationship Id="rId7" Type="http://schemas.openxmlformats.org/officeDocument/2006/relationships/hyperlink" Target="https://youtu.be/ZiwtJDSizns"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youtu.be/Vg5-9PMrWBo" TargetMode="External"/><Relationship Id="rId11" Type="http://schemas.openxmlformats.org/officeDocument/2006/relationships/hyperlink" Target="https://youtu.be/uYXYZ9Mp35w" TargetMode="External"/><Relationship Id="rId5" Type="http://schemas.openxmlformats.org/officeDocument/2006/relationships/hyperlink" Target="https://youtu.be/MtNGI-tFZxU" TargetMode="External"/><Relationship Id="rId10" Type="http://schemas.openxmlformats.org/officeDocument/2006/relationships/hyperlink" Target="https://youtu.be/IYkethayJyo" TargetMode="External"/><Relationship Id="rId4" Type="http://schemas.openxmlformats.org/officeDocument/2006/relationships/hyperlink" Target="https://youtu.be/NFIyqjOgGJI" TargetMode="External"/><Relationship Id="rId9" Type="http://schemas.openxmlformats.org/officeDocument/2006/relationships/hyperlink" Target="https://youtu.be/PvIT3l9QYnQ"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P36xhtpw0L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AAUPp4oNlk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Uk7ObFAiIYI"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htoTDF78W5Y"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khWMHW_Avcs" TargetMode="Externa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sc-csa.gc.ca/eng/multimedia/games/canadarm2/"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BCjH3k5gOD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yr_mqfJomu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2S48F6cxfo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7" name="TextBox 6"/>
          <p:cNvSpPr txBox="1"/>
          <p:nvPr/>
        </p:nvSpPr>
        <p:spPr>
          <a:xfrm>
            <a:off x="3945243" y="113256"/>
            <a:ext cx="5037584" cy="584776"/>
          </a:xfrm>
          <a:prstGeom prst="rect">
            <a:avLst/>
          </a:prstGeom>
          <a:noFill/>
        </p:spPr>
        <p:txBody>
          <a:bodyPr wrap="square" rtlCol="0">
            <a:spAutoFit/>
          </a:bodyPr>
          <a:lstStyle/>
          <a:p>
            <a:pPr algn="ctr"/>
            <a:r>
              <a:rPr lang="en-US" sz="3200" b="1" dirty="0" smtClean="0">
                <a:solidFill>
                  <a:srgbClr val="45D52E"/>
                </a:solidFill>
                <a:latin typeface="Source Sans Pro Black"/>
                <a:cs typeface="Source Sans Pro Black"/>
              </a:rPr>
              <a:t>Post mission debrief</a:t>
            </a:r>
            <a:endParaRPr lang="en-US" sz="3200" b="1" dirty="0">
              <a:solidFill>
                <a:srgbClr val="45D52E"/>
              </a:solidFill>
              <a:latin typeface="Source Sans Pro Black"/>
              <a:cs typeface="Source Sans Pro Black"/>
            </a:endParaRPr>
          </a:p>
        </p:txBody>
      </p:sp>
      <p:sp>
        <p:nvSpPr>
          <p:cNvPr id="8" name="TextBox 7"/>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41575" y="1111656"/>
            <a:ext cx="4260850"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0/04/International_Space_Station_after_undocking_of_STS-13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573422" y="3099603"/>
            <a:ext cx="4744548" cy="3024846"/>
          </a:xfrm>
          <a:prstGeom prst="roundRect">
            <a:avLst>
              <a:gd name="adj" fmla="val 8594"/>
            </a:avLst>
          </a:prstGeom>
          <a:solidFill>
            <a:srgbClr val="FFFFFF">
              <a:shade val="85000"/>
            </a:srgbClr>
          </a:solidFill>
          <a:ln>
            <a:noFill/>
          </a:ln>
          <a:effectLst/>
          <a:extLst/>
        </p:spPr>
      </p:pic>
      <p:sp>
        <p:nvSpPr>
          <p:cNvPr id="2" name="TextBox 1"/>
          <p:cNvSpPr txBox="1"/>
          <p:nvPr/>
        </p:nvSpPr>
        <p:spPr>
          <a:xfrm>
            <a:off x="914400" y="943074"/>
            <a:ext cx="8062592" cy="2292935"/>
          </a:xfrm>
          <a:prstGeom prst="rect">
            <a:avLst/>
          </a:prstGeom>
          <a:noFill/>
        </p:spPr>
        <p:txBody>
          <a:bodyPr wrap="none" rtlCol="0">
            <a:spAutoFit/>
          </a:bodyPr>
          <a:lstStyle/>
          <a:p>
            <a:pPr marL="514350" indent="-514350">
              <a:buFont typeface="+mj-lt"/>
              <a:buAutoNum type="arabicPeriod" startAt="6"/>
            </a:pPr>
            <a:r>
              <a:rPr lang="en-GB" sz="3200" dirty="0" smtClean="0">
                <a:solidFill>
                  <a:srgbClr val="92D050"/>
                </a:solidFill>
                <a:effectLst>
                  <a:outerShdw blurRad="38100" dist="38100" dir="2700000" algn="tl">
                    <a:srgbClr val="000000">
                      <a:alpha val="43137"/>
                    </a:srgbClr>
                  </a:outerShdw>
                </a:effectLst>
              </a:rPr>
              <a:t>How far is the ISS above the Earth’s surface?</a:t>
            </a:r>
          </a:p>
          <a:p>
            <a:pPr marL="971550" lvl="1" indent="-514350">
              <a:spcAft>
                <a:spcPts val="600"/>
              </a:spcAft>
              <a:buFont typeface="+mj-lt"/>
              <a:buAutoNum type="alphaLcParenR"/>
            </a:pPr>
            <a:r>
              <a:rPr lang="en-GB" sz="3200" dirty="0" smtClean="0">
                <a:effectLst>
                  <a:outerShdw blurRad="38100" dist="38100" dir="2700000" algn="tl">
                    <a:srgbClr val="000000">
                      <a:alpha val="43137"/>
                    </a:srgbClr>
                  </a:outerShdw>
                </a:effectLst>
              </a:rPr>
              <a:t>350 kilometres</a:t>
            </a:r>
          </a:p>
          <a:p>
            <a:pPr marL="971550" lvl="1" indent="-514350">
              <a:spcAft>
                <a:spcPts val="600"/>
              </a:spcAft>
              <a:buFont typeface="+mj-lt"/>
              <a:buAutoNum type="alphaLcParenR"/>
            </a:pPr>
            <a:r>
              <a:rPr lang="en-GB" sz="3200" dirty="0" smtClean="0">
                <a:effectLst>
                  <a:outerShdw blurRad="38100" dist="38100" dir="2700000" algn="tl">
                    <a:srgbClr val="000000">
                      <a:alpha val="43137"/>
                    </a:srgbClr>
                  </a:outerShdw>
                </a:effectLst>
              </a:rPr>
              <a:t>3,500 kilometres</a:t>
            </a:r>
          </a:p>
          <a:p>
            <a:pPr marL="971550" lvl="1" indent="-514350">
              <a:spcAft>
                <a:spcPts val="600"/>
              </a:spcAft>
              <a:buFont typeface="+mj-lt"/>
              <a:buAutoNum type="alphaLcParenR"/>
            </a:pPr>
            <a:r>
              <a:rPr lang="en-GB" sz="3200" dirty="0" smtClean="0">
                <a:effectLst>
                  <a:outerShdw blurRad="38100" dist="38100" dir="2700000" algn="tl">
                    <a:srgbClr val="000000">
                      <a:alpha val="43137"/>
                    </a:srgbClr>
                  </a:outerShdw>
                </a:effectLst>
              </a:rPr>
              <a:t>350,000 kilometres</a:t>
            </a:r>
            <a:endParaRPr lang="en-GB" sz="3200" dirty="0">
              <a:effectLst>
                <a:outerShdw blurRad="38100" dist="38100" dir="2700000" algn="tl">
                  <a:srgbClr val="000000">
                    <a:alpha val="43137"/>
                  </a:srgbClr>
                </a:outerShdw>
              </a:effectLst>
            </a:endParaRPr>
          </a:p>
        </p:txBody>
      </p:sp>
      <p:sp>
        <p:nvSpPr>
          <p:cNvPr id="12" name="TextBox 11"/>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5" name="TextBox 4"/>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3" name="TextBox 2"/>
          <p:cNvSpPr txBox="1"/>
          <p:nvPr/>
        </p:nvSpPr>
        <p:spPr>
          <a:xfrm>
            <a:off x="5286466" y="2089541"/>
            <a:ext cx="3688596" cy="1323439"/>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solidFill>
                  <a:srgbClr val="00B0F0"/>
                </a:solidFill>
                <a:effectLst>
                  <a:outerShdw blurRad="38100" dist="38100" dir="2700000" algn="tl">
                    <a:srgbClr val="000000">
                      <a:alpha val="43137"/>
                    </a:srgbClr>
                  </a:outerShdw>
                </a:effectLst>
                <a:hlinkClick r:id="rId4"/>
              </a:rPr>
              <a:t>How far an eight year old girl ran over 55 days in 2007</a:t>
            </a:r>
            <a:endParaRPr lang="en-GB" sz="2000" dirty="0" smtClean="0">
              <a:solidFill>
                <a:srgbClr val="00B0F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GB" sz="2000" dirty="0" smtClean="0">
                <a:solidFill>
                  <a:srgbClr val="00B0F0"/>
                </a:solidFill>
                <a:effectLst>
                  <a:outerShdw blurRad="38100" dist="38100" dir="2700000" algn="tl">
                    <a:srgbClr val="000000">
                      <a:alpha val="43137"/>
                    </a:srgbClr>
                  </a:outerShdw>
                </a:effectLst>
              </a:rPr>
              <a:t>Almost the distance to the </a:t>
            </a:r>
            <a:r>
              <a:rPr lang="en-GB" sz="2000" dirty="0">
                <a:solidFill>
                  <a:srgbClr val="00B0F0"/>
                </a:solidFill>
                <a:effectLst>
                  <a:outerShdw blurRad="38100" dist="38100" dir="2700000" algn="tl">
                    <a:srgbClr val="000000">
                      <a:alpha val="43137"/>
                    </a:srgbClr>
                  </a:outerShdw>
                </a:effectLst>
              </a:rPr>
              <a:t>Moon (384,400 </a:t>
            </a:r>
            <a:r>
              <a:rPr lang="en-GB" sz="2000" dirty="0" smtClean="0">
                <a:solidFill>
                  <a:srgbClr val="00B0F0"/>
                </a:solidFill>
                <a:effectLst>
                  <a:outerShdw blurRad="38100" dist="38100" dir="2700000" algn="tl">
                    <a:srgbClr val="000000">
                      <a:alpha val="43137"/>
                    </a:srgbClr>
                  </a:outerShdw>
                </a:effectLst>
              </a:rPr>
              <a:t>km)</a:t>
            </a:r>
            <a:endParaRPr lang="en-GB" sz="2000"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9482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nodeType="click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2">
                                            <p:txEl>
                                              <p:pRg st="1" end="1"/>
                                            </p:txEl>
                                          </p:spTgt>
                                        </p:tgtEl>
                                        <p:attrNameLst>
                                          <p:attrName>ppt_x</p:attrName>
                                          <p:attrName>ppt_y</p:attrName>
                                        </p:attrNameLst>
                                      </p:cBhvr>
                                    </p:animMotion>
                                    <p:animRot by="1500000">
                                      <p:cBhvr>
                                        <p:cTn id="7" dur="125" fill="hold">
                                          <p:stCondLst>
                                            <p:cond delay="0"/>
                                          </p:stCondLst>
                                        </p:cTn>
                                        <p:tgtEl>
                                          <p:spTgt spid="2">
                                            <p:txEl>
                                              <p:pRg st="1" end="1"/>
                                            </p:txEl>
                                          </p:spTgt>
                                        </p:tgtEl>
                                        <p:attrNameLst>
                                          <p:attrName>r</p:attrName>
                                        </p:attrNameLst>
                                      </p:cBhvr>
                                    </p:animRot>
                                    <p:animRot by="-1500000">
                                      <p:cBhvr>
                                        <p:cTn id="8" dur="125" fill="hold">
                                          <p:stCondLst>
                                            <p:cond delay="125"/>
                                          </p:stCondLst>
                                        </p:cTn>
                                        <p:tgtEl>
                                          <p:spTgt spid="2">
                                            <p:txEl>
                                              <p:pRg st="1" end="1"/>
                                            </p:txEl>
                                          </p:spTgt>
                                        </p:tgtEl>
                                        <p:attrNameLst>
                                          <p:attrName>r</p:attrName>
                                        </p:attrNameLst>
                                      </p:cBhvr>
                                    </p:animRot>
                                    <p:animRot by="-1500000">
                                      <p:cBhvr>
                                        <p:cTn id="9" dur="125" fill="hold">
                                          <p:stCondLst>
                                            <p:cond delay="250"/>
                                          </p:stCondLst>
                                        </p:cTn>
                                        <p:tgtEl>
                                          <p:spTgt spid="2">
                                            <p:txEl>
                                              <p:pRg st="1" end="1"/>
                                            </p:txEl>
                                          </p:spTgt>
                                        </p:tgtEl>
                                        <p:attrNameLst>
                                          <p:attrName>r</p:attrName>
                                        </p:attrNameLst>
                                      </p:cBhvr>
                                    </p:animRot>
                                    <p:animRot by="1500000">
                                      <p:cBhvr>
                                        <p:cTn id="10" dur="125" fill="hold">
                                          <p:stCondLst>
                                            <p:cond delay="375"/>
                                          </p:stCondLst>
                                        </p:cTn>
                                        <p:tgtEl>
                                          <p:spTgt spid="2">
                                            <p:txEl>
                                              <p:pRg st="1" end="1"/>
                                            </p:txEl>
                                          </p:spTgt>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43074"/>
            <a:ext cx="7518597" cy="2785378"/>
          </a:xfrm>
          <a:prstGeom prst="rect">
            <a:avLst/>
          </a:prstGeom>
          <a:noFill/>
        </p:spPr>
        <p:txBody>
          <a:bodyPr wrap="none" rtlCol="0">
            <a:spAutoFit/>
          </a:bodyPr>
          <a:lstStyle/>
          <a:p>
            <a:pPr marL="514350" indent="-514350">
              <a:buFont typeface="+mj-lt"/>
              <a:buAutoNum type="arabicPeriod" startAt="7"/>
            </a:pPr>
            <a:r>
              <a:rPr lang="en-GB" sz="3200" dirty="0" smtClean="0">
                <a:solidFill>
                  <a:srgbClr val="92D050"/>
                </a:solidFill>
                <a:effectLst>
                  <a:outerShdw blurRad="38100" dist="38100" dir="2700000" algn="tl">
                    <a:srgbClr val="000000">
                      <a:alpha val="43137"/>
                    </a:srgbClr>
                  </a:outerShdw>
                </a:effectLst>
              </a:rPr>
              <a:t>How long does it take the ISS to orbit the</a:t>
            </a:r>
          </a:p>
          <a:p>
            <a:pPr lvl="1">
              <a:spcAft>
                <a:spcPts val="600"/>
              </a:spcAft>
            </a:pPr>
            <a:r>
              <a:rPr lang="en-GB" sz="3200" dirty="0" smtClean="0">
                <a:solidFill>
                  <a:srgbClr val="92D050"/>
                </a:solidFill>
                <a:effectLst>
                  <a:outerShdw blurRad="38100" dist="38100" dir="2700000" algn="tl">
                    <a:srgbClr val="000000">
                      <a:alpha val="43137"/>
                    </a:srgbClr>
                  </a:outerShdw>
                </a:effectLst>
              </a:rPr>
              <a:t>Earth once?</a:t>
            </a:r>
          </a:p>
          <a:p>
            <a:pPr marL="971550" lvl="1" indent="-514350">
              <a:spcAft>
                <a:spcPts val="600"/>
              </a:spcAft>
              <a:buFont typeface="+mj-lt"/>
              <a:buAutoNum type="alphaLcParenR"/>
            </a:pPr>
            <a:r>
              <a:rPr lang="en-GB" sz="3200" dirty="0" smtClean="0">
                <a:effectLst>
                  <a:outerShdw blurRad="38100" dist="38100" dir="2700000" algn="tl">
                    <a:srgbClr val="000000">
                      <a:alpha val="43137"/>
                    </a:srgbClr>
                  </a:outerShdw>
                </a:effectLst>
              </a:rPr>
              <a:t>1 minute</a:t>
            </a:r>
          </a:p>
          <a:p>
            <a:pPr marL="971550" lvl="1" indent="-514350">
              <a:spcAft>
                <a:spcPts val="600"/>
              </a:spcAft>
              <a:buFont typeface="+mj-lt"/>
              <a:buAutoNum type="alphaLcParenR"/>
            </a:pPr>
            <a:r>
              <a:rPr lang="en-GB" sz="3200" dirty="0" smtClean="0">
                <a:effectLst>
                  <a:outerShdw blurRad="38100" dist="38100" dir="2700000" algn="tl">
                    <a:srgbClr val="000000">
                      <a:alpha val="43137"/>
                    </a:srgbClr>
                  </a:outerShdw>
                </a:effectLst>
              </a:rPr>
              <a:t>1.5 hours</a:t>
            </a:r>
          </a:p>
          <a:p>
            <a:pPr marL="971550" lvl="1" indent="-514350">
              <a:spcAft>
                <a:spcPts val="600"/>
              </a:spcAft>
              <a:buFont typeface="+mj-lt"/>
              <a:buAutoNum type="alphaLcParenR"/>
            </a:pPr>
            <a:r>
              <a:rPr lang="en-GB" sz="3200" dirty="0" smtClean="0">
                <a:effectLst>
                  <a:outerShdw blurRad="38100" dist="38100" dir="2700000" algn="tl">
                    <a:srgbClr val="000000">
                      <a:alpha val="43137"/>
                    </a:srgbClr>
                  </a:outerShdw>
                </a:effectLst>
              </a:rPr>
              <a:t>24 hours</a:t>
            </a:r>
            <a:endParaRPr lang="en-GB" sz="3200" dirty="0">
              <a:effectLst>
                <a:outerShdw blurRad="38100" dist="38100" dir="2700000" algn="tl">
                  <a:srgbClr val="000000">
                    <a:alpha val="43137"/>
                  </a:srgbClr>
                </a:outerShdw>
              </a:effectLst>
            </a:endParaRPr>
          </a:p>
        </p:txBody>
      </p:sp>
      <p:sp>
        <p:nvSpPr>
          <p:cNvPr id="12" name="TextBox 11"/>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5" name="TextBox 4"/>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pic>
        <p:nvPicPr>
          <p:cNvPr id="5122" name="Picture 2" descr="http://www.esa.int/var/esa/storage/images/esa_multimedia/images/2009/09/the_international_space_station_seen_from_space_shuttle_discovery/9882818-3-eng-GB/The_International_Space_Station_seen_from_Space_Shuttle_Discovery.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14400" y="3650962"/>
            <a:ext cx="7863840" cy="2488361"/>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14612672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nodeType="click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2">
                                            <p:txEl>
                                              <p:pRg st="3" end="3"/>
                                            </p:txEl>
                                          </p:spTgt>
                                        </p:tgtEl>
                                        <p:attrNameLst>
                                          <p:attrName>ppt_x</p:attrName>
                                          <p:attrName>ppt_y</p:attrName>
                                        </p:attrNameLst>
                                      </p:cBhvr>
                                    </p:animMotion>
                                    <p:animRot by="1500000">
                                      <p:cBhvr>
                                        <p:cTn id="7" dur="125" fill="hold">
                                          <p:stCondLst>
                                            <p:cond delay="0"/>
                                          </p:stCondLst>
                                        </p:cTn>
                                        <p:tgtEl>
                                          <p:spTgt spid="2">
                                            <p:txEl>
                                              <p:pRg st="3" end="3"/>
                                            </p:txEl>
                                          </p:spTgt>
                                        </p:tgtEl>
                                        <p:attrNameLst>
                                          <p:attrName>r</p:attrName>
                                        </p:attrNameLst>
                                      </p:cBhvr>
                                    </p:animRot>
                                    <p:animRot by="-1500000">
                                      <p:cBhvr>
                                        <p:cTn id="8" dur="125" fill="hold">
                                          <p:stCondLst>
                                            <p:cond delay="125"/>
                                          </p:stCondLst>
                                        </p:cTn>
                                        <p:tgtEl>
                                          <p:spTgt spid="2">
                                            <p:txEl>
                                              <p:pRg st="3" end="3"/>
                                            </p:txEl>
                                          </p:spTgt>
                                        </p:tgtEl>
                                        <p:attrNameLst>
                                          <p:attrName>r</p:attrName>
                                        </p:attrNameLst>
                                      </p:cBhvr>
                                    </p:animRot>
                                    <p:animRot by="-1500000">
                                      <p:cBhvr>
                                        <p:cTn id="9" dur="125" fill="hold">
                                          <p:stCondLst>
                                            <p:cond delay="250"/>
                                          </p:stCondLst>
                                        </p:cTn>
                                        <p:tgtEl>
                                          <p:spTgt spid="2">
                                            <p:txEl>
                                              <p:pRg st="3" end="3"/>
                                            </p:txEl>
                                          </p:spTgt>
                                        </p:tgtEl>
                                        <p:attrNameLst>
                                          <p:attrName>r</p:attrName>
                                        </p:attrNameLst>
                                      </p:cBhvr>
                                    </p:animRot>
                                    <p:animRot by="1500000">
                                      <p:cBhvr>
                                        <p:cTn id="10" dur="125" fill="hold">
                                          <p:stCondLst>
                                            <p:cond delay="375"/>
                                          </p:stCondLst>
                                        </p:cTn>
                                        <p:tgtEl>
                                          <p:spTgt spid="2">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NwWOul4i9Y"/>
          <p:cNvPicPr>
            <a:picLocks noRot="1" noChangeAspect="1"/>
          </p:cNvPicPr>
          <p:nvPr>
            <a:videoFile r:link="rId1"/>
          </p:nvPr>
        </p:nvPicPr>
        <p:blipFill>
          <a:blip r:embed="rId3"/>
          <a:stretch>
            <a:fillRect/>
          </a:stretch>
        </p:blipFill>
        <p:spPr>
          <a:xfrm>
            <a:off x="798164" y="1549831"/>
            <a:ext cx="8106473" cy="4559891"/>
          </a:xfrm>
          <a:prstGeom prst="rect">
            <a:avLst/>
          </a:prstGeom>
        </p:spPr>
      </p:pic>
      <p:sp>
        <p:nvSpPr>
          <p:cNvPr id="5" name="TextBox 4"/>
          <p:cNvSpPr txBox="1"/>
          <p:nvPr/>
        </p:nvSpPr>
        <p:spPr>
          <a:xfrm>
            <a:off x="798164" y="965056"/>
            <a:ext cx="8284063" cy="584775"/>
          </a:xfrm>
          <a:prstGeom prst="rect">
            <a:avLst/>
          </a:prstGeom>
          <a:noFill/>
        </p:spPr>
        <p:txBody>
          <a:bodyPr wrap="none" rtlCol="0">
            <a:spAutoFit/>
          </a:bodyPr>
          <a:lstStyle/>
          <a:p>
            <a:r>
              <a:rPr lang="en-GB" sz="3200" dirty="0" smtClean="0">
                <a:solidFill>
                  <a:srgbClr val="92D050"/>
                </a:solidFill>
                <a:effectLst>
                  <a:outerShdw blurRad="38100" dist="38100" dir="2700000" algn="tl">
                    <a:srgbClr val="000000">
                      <a:alpha val="43137"/>
                    </a:srgbClr>
                  </a:outerShdw>
                </a:effectLst>
              </a:rPr>
              <a:t>The ISS is orbiting Earth at 28,000 km per hour.</a:t>
            </a:r>
            <a:endParaRPr lang="en-GB" sz="3200" dirty="0">
              <a:solidFill>
                <a:srgbClr val="92D050"/>
              </a:solidFill>
              <a:effectLst>
                <a:outerShdw blurRad="38100" dist="38100" dir="2700000" algn="tl">
                  <a:srgbClr val="000000">
                    <a:alpha val="43137"/>
                  </a:srgbClr>
                </a:outerShdw>
              </a:effectLst>
            </a:endParaRPr>
          </a:p>
        </p:txBody>
      </p:sp>
      <p:sp>
        <p:nvSpPr>
          <p:cNvPr id="6" name="TextBox 5"/>
          <p:cNvSpPr txBox="1"/>
          <p:nvPr/>
        </p:nvSpPr>
        <p:spPr>
          <a:xfrm>
            <a:off x="4282700" y="156561"/>
            <a:ext cx="3652603" cy="584775"/>
          </a:xfrm>
          <a:prstGeom prst="rect">
            <a:avLst/>
          </a:prstGeom>
          <a:noFill/>
        </p:spPr>
        <p:txBody>
          <a:bodyPr wrap="none" rtlCol="0">
            <a:spAutoFit/>
          </a:bodyPr>
          <a:lstStyle/>
          <a:p>
            <a:r>
              <a:rPr lang="en-GB" sz="3200" dirty="0" smtClean="0">
                <a:solidFill>
                  <a:srgbClr val="92D050"/>
                </a:solidFill>
                <a:effectLst>
                  <a:outerShdw blurRad="38100" dist="38100" dir="2700000" algn="tl">
                    <a:srgbClr val="000000">
                      <a:alpha val="43137"/>
                    </a:srgbClr>
                  </a:outerShdw>
                </a:effectLst>
              </a:rPr>
              <a:t>Check out the view…</a:t>
            </a:r>
            <a:endParaRPr lang="en-GB" sz="3200" dirty="0">
              <a:solidFill>
                <a:srgbClr val="92D050"/>
              </a:solidFill>
              <a:effectLst>
                <a:outerShdw blurRad="38100" dist="38100" dir="2700000" algn="tl">
                  <a:srgbClr val="000000">
                    <a:alpha val="43137"/>
                  </a:srgbClr>
                </a:outerShdw>
              </a:effectLst>
            </a:endParaRPr>
          </a:p>
        </p:txBody>
      </p:sp>
      <p:sp>
        <p:nvSpPr>
          <p:cNvPr id="8" name="TextBox 7"/>
          <p:cNvSpPr txBox="1"/>
          <p:nvPr/>
        </p:nvSpPr>
        <p:spPr>
          <a:xfrm>
            <a:off x="3912568" y="6449377"/>
            <a:ext cx="5231432" cy="408623"/>
          </a:xfrm>
          <a:prstGeom prst="roundRect">
            <a:avLst/>
          </a:prstGeom>
          <a:noFill/>
        </p:spPr>
        <p:txBody>
          <a:bodyPr wrap="none" rtlCol="0">
            <a:spAutoFit/>
          </a:bodyPr>
          <a:lstStyle/>
          <a:p>
            <a:r>
              <a:rPr lang="en-GB" dirty="0" smtClean="0"/>
              <a:t>An internet connection is required to watch this video</a:t>
            </a:r>
            <a:endParaRPr lang="en-GB" dirty="0"/>
          </a:p>
        </p:txBody>
      </p:sp>
    </p:spTree>
    <p:extLst>
      <p:ext uri="{BB962C8B-B14F-4D97-AF65-F5344CB8AC3E}">
        <p14:creationId xmlns:p14="http://schemas.microsoft.com/office/powerpoint/2010/main" val="235773719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1412" y="943074"/>
            <a:ext cx="8078878" cy="2215991"/>
          </a:xfrm>
          <a:prstGeom prst="rect">
            <a:avLst/>
          </a:prstGeom>
          <a:noFill/>
        </p:spPr>
        <p:txBody>
          <a:bodyPr wrap="none" rtlCol="0">
            <a:spAutoFit/>
          </a:bodyPr>
          <a:lstStyle/>
          <a:p>
            <a:pPr marL="514350" indent="-514350">
              <a:buFont typeface="+mj-lt"/>
              <a:buAutoNum type="arabicPeriod" startAt="8"/>
            </a:pPr>
            <a:r>
              <a:rPr lang="en-GB" sz="3200" dirty="0" smtClean="0">
                <a:solidFill>
                  <a:srgbClr val="92D050"/>
                </a:solidFill>
                <a:effectLst>
                  <a:outerShdw blurRad="38100" dist="38100" dir="2700000" algn="tl">
                    <a:srgbClr val="000000">
                      <a:alpha val="43137"/>
                    </a:srgbClr>
                  </a:outerShdw>
                </a:effectLst>
              </a:rPr>
              <a:t>What is the astronauts’ main job on the ISS?</a:t>
            </a:r>
          </a:p>
          <a:p>
            <a:pPr marL="971550" lvl="1" indent="-514350">
              <a:spcAft>
                <a:spcPts val="600"/>
              </a:spcAft>
              <a:buFont typeface="+mj-lt"/>
              <a:buAutoNum type="alphaLcParenR"/>
            </a:pPr>
            <a:r>
              <a:rPr lang="en-GB" sz="3200" dirty="0" smtClean="0">
                <a:effectLst>
                  <a:outerShdw blurRad="38100" dist="38100" dir="2700000" algn="tl">
                    <a:srgbClr val="000000">
                      <a:alpha val="43137"/>
                    </a:srgbClr>
                  </a:outerShdw>
                </a:effectLst>
              </a:rPr>
              <a:t>To perform science experiments</a:t>
            </a:r>
          </a:p>
          <a:p>
            <a:pPr marL="971550" lvl="1" indent="-514350">
              <a:spcAft>
                <a:spcPts val="600"/>
              </a:spcAft>
              <a:buFont typeface="+mj-lt"/>
              <a:buAutoNum type="alphaLcParenR"/>
            </a:pPr>
            <a:r>
              <a:rPr lang="en-GB" sz="3200" dirty="0" smtClean="0">
                <a:effectLst>
                  <a:outerShdw blurRad="38100" dist="38100" dir="2700000" algn="tl">
                    <a:srgbClr val="000000">
                      <a:alpha val="43137"/>
                    </a:srgbClr>
                  </a:outerShdw>
                </a:effectLst>
              </a:rPr>
              <a:t>To observe space</a:t>
            </a:r>
          </a:p>
          <a:p>
            <a:pPr marL="971550" lvl="1" indent="-514350">
              <a:spcAft>
                <a:spcPts val="600"/>
              </a:spcAft>
              <a:buFont typeface="+mj-lt"/>
              <a:buAutoNum type="alphaLcParenR"/>
            </a:pPr>
            <a:r>
              <a:rPr lang="en-GB" sz="3200" dirty="0" smtClean="0">
                <a:effectLst>
                  <a:outerShdw blurRad="38100" dist="38100" dir="2700000" algn="tl">
                    <a:srgbClr val="000000">
                      <a:alpha val="43137"/>
                    </a:srgbClr>
                  </a:outerShdw>
                </a:effectLst>
              </a:rPr>
              <a:t>To take pictures of the Earth</a:t>
            </a:r>
            <a:endParaRPr lang="en-GB" sz="3200" dirty="0">
              <a:effectLst>
                <a:outerShdw blurRad="38100" dist="38100" dir="2700000" algn="tl">
                  <a:srgbClr val="000000">
                    <a:alpha val="43137"/>
                  </a:srgbClr>
                </a:outerShdw>
              </a:effectLst>
            </a:endParaRPr>
          </a:p>
        </p:txBody>
      </p:sp>
      <p:sp>
        <p:nvSpPr>
          <p:cNvPr id="12" name="TextBox 11"/>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5" name="TextBox 4"/>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pic>
        <p:nvPicPr>
          <p:cNvPr id="7170" name="Picture 2" descr="http://home.bt.com/images/cbeebies-star-miss-mouse-is-on-an-adventure-with-astronaut-tim-peake-at-the-international-space-station-136403376174503901-160115082137.jpg"/>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660451" y="3159065"/>
            <a:ext cx="6400799" cy="3001447"/>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2901403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xEl>
                                              <p:pRg st="1" end="1"/>
                                            </p:txEl>
                                          </p:spTgt>
                                        </p:tgtEl>
                                        <p:attrNameLst>
                                          <p:attrName>ppt_x</p:attrName>
                                          <p:attrName>ppt_y</p:attrName>
                                        </p:attrNameLst>
                                      </p:cBhvr>
                                    </p:animMotion>
                                    <p:animRot by="1500000">
                                      <p:cBhvr>
                                        <p:cTn id="7" dur="125" fill="hold">
                                          <p:stCondLst>
                                            <p:cond delay="0"/>
                                          </p:stCondLst>
                                        </p:cTn>
                                        <p:tgtEl>
                                          <p:spTgt spid="2">
                                            <p:txEl>
                                              <p:pRg st="1" end="1"/>
                                            </p:txEl>
                                          </p:spTgt>
                                        </p:tgtEl>
                                        <p:attrNameLst>
                                          <p:attrName>r</p:attrName>
                                        </p:attrNameLst>
                                      </p:cBhvr>
                                    </p:animRot>
                                    <p:animRot by="-1500000">
                                      <p:cBhvr>
                                        <p:cTn id="8" dur="125" fill="hold">
                                          <p:stCondLst>
                                            <p:cond delay="125"/>
                                          </p:stCondLst>
                                        </p:cTn>
                                        <p:tgtEl>
                                          <p:spTgt spid="2">
                                            <p:txEl>
                                              <p:pRg st="1" end="1"/>
                                            </p:txEl>
                                          </p:spTgt>
                                        </p:tgtEl>
                                        <p:attrNameLst>
                                          <p:attrName>r</p:attrName>
                                        </p:attrNameLst>
                                      </p:cBhvr>
                                    </p:animRot>
                                    <p:animRot by="-1500000">
                                      <p:cBhvr>
                                        <p:cTn id="9" dur="125" fill="hold">
                                          <p:stCondLst>
                                            <p:cond delay="250"/>
                                          </p:stCondLst>
                                        </p:cTn>
                                        <p:tgtEl>
                                          <p:spTgt spid="2">
                                            <p:txEl>
                                              <p:pRg st="1" end="1"/>
                                            </p:txEl>
                                          </p:spTgt>
                                        </p:tgtEl>
                                        <p:attrNameLst>
                                          <p:attrName>r</p:attrName>
                                        </p:attrNameLst>
                                      </p:cBhvr>
                                    </p:animRot>
                                    <p:animRot by="1500000">
                                      <p:cBhvr>
                                        <p:cTn id="10" dur="125" fill="hold">
                                          <p:stCondLst>
                                            <p:cond delay="375"/>
                                          </p:stCondLst>
                                        </p:cTn>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1412" y="943074"/>
            <a:ext cx="7916654" cy="2708434"/>
          </a:xfrm>
          <a:prstGeom prst="rect">
            <a:avLst/>
          </a:prstGeom>
          <a:noFill/>
        </p:spPr>
        <p:txBody>
          <a:bodyPr wrap="none" rtlCol="0">
            <a:spAutoFit/>
          </a:bodyPr>
          <a:lstStyle/>
          <a:p>
            <a:pPr marL="514350" indent="-514350">
              <a:buFont typeface="+mj-lt"/>
              <a:buAutoNum type="arabicPeriod" startAt="9"/>
            </a:pPr>
            <a:r>
              <a:rPr lang="en-GB" sz="3200" dirty="0" smtClean="0">
                <a:solidFill>
                  <a:srgbClr val="92D050"/>
                </a:solidFill>
                <a:effectLst>
                  <a:outerShdw blurRad="38100" dist="38100" dir="2700000" algn="tl">
                    <a:srgbClr val="000000">
                      <a:alpha val="43137"/>
                    </a:srgbClr>
                  </a:outerShdw>
                </a:effectLst>
              </a:rPr>
              <a:t>How long to astronauts have to exercise for</a:t>
            </a:r>
          </a:p>
          <a:p>
            <a:r>
              <a:rPr lang="en-GB" sz="3200" dirty="0">
                <a:solidFill>
                  <a:srgbClr val="92D050"/>
                </a:solidFill>
                <a:effectLst>
                  <a:outerShdw blurRad="38100" dist="38100" dir="2700000" algn="tl">
                    <a:srgbClr val="000000">
                      <a:alpha val="43137"/>
                    </a:srgbClr>
                  </a:outerShdw>
                </a:effectLst>
              </a:rPr>
              <a:t>	</a:t>
            </a:r>
            <a:r>
              <a:rPr lang="en-GB" sz="3200" dirty="0" smtClean="0">
                <a:solidFill>
                  <a:srgbClr val="92D050"/>
                </a:solidFill>
                <a:effectLst>
                  <a:outerShdw blurRad="38100" dist="38100" dir="2700000" algn="tl">
                    <a:srgbClr val="000000">
                      <a:alpha val="43137"/>
                    </a:srgbClr>
                  </a:outerShdw>
                </a:effectLst>
              </a:rPr>
              <a:t>every day?</a:t>
            </a:r>
          </a:p>
          <a:p>
            <a:pPr marL="971550" lvl="1" indent="-514350">
              <a:spcAft>
                <a:spcPts val="600"/>
              </a:spcAft>
              <a:buFont typeface="+mj-lt"/>
              <a:buAutoNum type="alphaLcParenR"/>
            </a:pPr>
            <a:r>
              <a:rPr lang="en-GB" sz="3200" dirty="0" smtClean="0">
                <a:effectLst>
                  <a:outerShdw blurRad="38100" dist="38100" dir="2700000" algn="tl">
                    <a:srgbClr val="000000">
                      <a:alpha val="43137"/>
                    </a:srgbClr>
                  </a:outerShdw>
                </a:effectLst>
              </a:rPr>
              <a:t>15 minutes</a:t>
            </a:r>
          </a:p>
          <a:p>
            <a:pPr marL="971550" lvl="1" indent="-514350">
              <a:spcAft>
                <a:spcPts val="600"/>
              </a:spcAft>
              <a:buFont typeface="+mj-lt"/>
              <a:buAutoNum type="alphaLcParenR"/>
            </a:pPr>
            <a:r>
              <a:rPr lang="en-GB" sz="3200" dirty="0" smtClean="0">
                <a:effectLst>
                  <a:outerShdw blurRad="38100" dist="38100" dir="2700000" algn="tl">
                    <a:srgbClr val="000000">
                      <a:alpha val="43137"/>
                    </a:srgbClr>
                  </a:outerShdw>
                </a:effectLst>
              </a:rPr>
              <a:t>2 hours</a:t>
            </a:r>
          </a:p>
          <a:p>
            <a:pPr marL="971550" lvl="1" indent="-514350">
              <a:spcAft>
                <a:spcPts val="600"/>
              </a:spcAft>
              <a:buFont typeface="+mj-lt"/>
              <a:buAutoNum type="alphaLcParenR"/>
            </a:pPr>
            <a:r>
              <a:rPr lang="en-GB" sz="3200" dirty="0" smtClean="0">
                <a:effectLst>
                  <a:outerShdw blurRad="38100" dist="38100" dir="2700000" algn="tl">
                    <a:srgbClr val="000000">
                      <a:alpha val="43137"/>
                    </a:srgbClr>
                  </a:outerShdw>
                </a:effectLst>
              </a:rPr>
              <a:t>4 hours</a:t>
            </a:r>
            <a:endParaRPr lang="en-GB" sz="3200" dirty="0">
              <a:effectLst>
                <a:outerShdw blurRad="38100" dist="38100" dir="2700000" algn="tl">
                  <a:srgbClr val="000000">
                    <a:alpha val="43137"/>
                  </a:srgbClr>
                </a:outerShdw>
              </a:effectLst>
            </a:endParaRPr>
          </a:p>
        </p:txBody>
      </p:sp>
      <p:sp>
        <p:nvSpPr>
          <p:cNvPr id="12" name="TextBox 11"/>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5" name="TextBox 4"/>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pic>
        <p:nvPicPr>
          <p:cNvPr id="9218" name="Picture 2" descr="http://ichef.bbci.co.uk/news/624/cpsprodpb/D889/production/_87033455_expedition_32_flight_engineer_sunita_williams_exercises_on_colber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85172" y="2503486"/>
            <a:ext cx="5447583" cy="3622993"/>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2816328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xEl>
                                              <p:pRg st="3" end="3"/>
                                            </p:txEl>
                                          </p:spTgt>
                                        </p:tgtEl>
                                        <p:attrNameLst>
                                          <p:attrName>ppt_x</p:attrName>
                                          <p:attrName>ppt_y</p:attrName>
                                        </p:attrNameLst>
                                      </p:cBhvr>
                                    </p:animMotion>
                                    <p:animRot by="1500000">
                                      <p:cBhvr>
                                        <p:cTn id="7" dur="125" fill="hold">
                                          <p:stCondLst>
                                            <p:cond delay="0"/>
                                          </p:stCondLst>
                                        </p:cTn>
                                        <p:tgtEl>
                                          <p:spTgt spid="2">
                                            <p:txEl>
                                              <p:pRg st="3" end="3"/>
                                            </p:txEl>
                                          </p:spTgt>
                                        </p:tgtEl>
                                        <p:attrNameLst>
                                          <p:attrName>r</p:attrName>
                                        </p:attrNameLst>
                                      </p:cBhvr>
                                    </p:animRot>
                                    <p:animRot by="-1500000">
                                      <p:cBhvr>
                                        <p:cTn id="8" dur="125" fill="hold">
                                          <p:stCondLst>
                                            <p:cond delay="125"/>
                                          </p:stCondLst>
                                        </p:cTn>
                                        <p:tgtEl>
                                          <p:spTgt spid="2">
                                            <p:txEl>
                                              <p:pRg st="3" end="3"/>
                                            </p:txEl>
                                          </p:spTgt>
                                        </p:tgtEl>
                                        <p:attrNameLst>
                                          <p:attrName>r</p:attrName>
                                        </p:attrNameLst>
                                      </p:cBhvr>
                                    </p:animRot>
                                    <p:animRot by="-1500000">
                                      <p:cBhvr>
                                        <p:cTn id="9" dur="125" fill="hold">
                                          <p:stCondLst>
                                            <p:cond delay="250"/>
                                          </p:stCondLst>
                                        </p:cTn>
                                        <p:tgtEl>
                                          <p:spTgt spid="2">
                                            <p:txEl>
                                              <p:pRg st="3" end="3"/>
                                            </p:txEl>
                                          </p:spTgt>
                                        </p:tgtEl>
                                        <p:attrNameLst>
                                          <p:attrName>r</p:attrName>
                                        </p:attrNameLst>
                                      </p:cBhvr>
                                    </p:animRot>
                                    <p:animRot by="1500000">
                                      <p:cBhvr>
                                        <p:cTn id="10" dur="125" fill="hold">
                                          <p:stCondLst>
                                            <p:cond delay="375"/>
                                          </p:stCondLst>
                                        </p:cTn>
                                        <p:tgtEl>
                                          <p:spTgt spid="2">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162" y="793376"/>
            <a:ext cx="8105808" cy="1143000"/>
          </a:xfrm>
        </p:spPr>
        <p:txBody>
          <a:bodyPr>
            <a:normAutofit/>
          </a:bodyPr>
          <a:lstStyle/>
          <a:p>
            <a:r>
              <a:rPr lang="en-GB" sz="4000" dirty="0">
                <a:solidFill>
                  <a:srgbClr val="92D050"/>
                </a:solidFill>
                <a:effectLst>
                  <a:outerShdw blurRad="38100" dist="38100" dir="2700000" algn="tl">
                    <a:srgbClr val="000000">
                      <a:alpha val="43137"/>
                    </a:srgbClr>
                  </a:outerShdw>
                </a:effectLst>
                <a:latin typeface="+mn-lt"/>
                <a:ea typeface="+mn-ea"/>
                <a:cs typeface="+mn-cs"/>
              </a:rPr>
              <a:t>What would you like to see Tim do?</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52678" y="1896842"/>
            <a:ext cx="2038644" cy="4284026"/>
          </a:xfrm>
          <a:prstGeom prst="rect">
            <a:avLst/>
          </a:prstGeom>
        </p:spPr>
      </p:pic>
      <p:sp>
        <p:nvSpPr>
          <p:cNvPr id="6" name="TextBox 5">
            <a:hlinkClick r:id="rId3"/>
          </p:cNvPr>
          <p:cNvSpPr txBox="1"/>
          <p:nvPr/>
        </p:nvSpPr>
        <p:spPr>
          <a:xfrm>
            <a:off x="1149117" y="2048490"/>
            <a:ext cx="2121532" cy="442674"/>
          </a:xfrm>
          <a:prstGeom prst="roundRect">
            <a:avLst/>
          </a:prstGeom>
          <a:solidFill>
            <a:srgbClr val="FFFF00"/>
          </a:solidFill>
        </p:spPr>
        <p:txBody>
          <a:bodyPr wrap="none" rtlCol="0">
            <a:spAutoFit/>
          </a:bodyPr>
          <a:lstStyle/>
          <a:p>
            <a:r>
              <a:rPr lang="en-GB" sz="2000" b="1" dirty="0" smtClean="0">
                <a:effectLst>
                  <a:outerShdw blurRad="38100" dist="38100" dir="2700000" algn="tl">
                    <a:srgbClr val="000000">
                      <a:alpha val="43137"/>
                    </a:srgbClr>
                  </a:outerShdw>
                </a:effectLst>
              </a:rPr>
              <a:t>Answer questions</a:t>
            </a:r>
            <a:endParaRPr lang="en-GB" sz="2000" b="1" dirty="0">
              <a:effectLst>
                <a:outerShdw blurRad="38100" dist="38100" dir="2700000" algn="tl">
                  <a:srgbClr val="000000">
                    <a:alpha val="43137"/>
                  </a:srgbClr>
                </a:outerShdw>
              </a:effectLst>
            </a:endParaRPr>
          </a:p>
        </p:txBody>
      </p:sp>
      <p:sp>
        <p:nvSpPr>
          <p:cNvPr id="7" name="TextBox 6">
            <a:hlinkClick r:id="rId4"/>
          </p:cNvPr>
          <p:cNvSpPr txBox="1"/>
          <p:nvPr/>
        </p:nvSpPr>
        <p:spPr>
          <a:xfrm>
            <a:off x="5854981" y="2008379"/>
            <a:ext cx="2694230" cy="442674"/>
          </a:xfrm>
          <a:prstGeom prst="roundRect">
            <a:avLst/>
          </a:prstGeom>
          <a:solidFill>
            <a:srgbClr val="FFFF00"/>
          </a:solidFill>
        </p:spPr>
        <p:txBody>
          <a:bodyPr wrap="none" rtlCol="0">
            <a:spAutoFit/>
          </a:bodyPr>
          <a:lstStyle/>
          <a:p>
            <a:r>
              <a:rPr lang="en-GB" sz="2000" b="1" dirty="0" smtClean="0">
                <a:effectLst>
                  <a:outerShdw blurRad="38100" dist="38100" dir="2700000" algn="tl">
                    <a:srgbClr val="000000">
                      <a:alpha val="43137"/>
                    </a:srgbClr>
                  </a:outerShdw>
                </a:effectLst>
              </a:rPr>
              <a:t>Play “water ping-pong”</a:t>
            </a:r>
            <a:endParaRPr lang="en-GB" sz="2000" b="1" dirty="0">
              <a:effectLst>
                <a:outerShdw blurRad="38100" dist="38100" dir="2700000" algn="tl">
                  <a:srgbClr val="000000">
                    <a:alpha val="43137"/>
                  </a:srgbClr>
                </a:outerShdw>
              </a:effectLst>
            </a:endParaRPr>
          </a:p>
        </p:txBody>
      </p:sp>
      <p:sp>
        <p:nvSpPr>
          <p:cNvPr id="8" name="TextBox 7">
            <a:hlinkClick r:id="rId5"/>
          </p:cNvPr>
          <p:cNvSpPr txBox="1"/>
          <p:nvPr/>
        </p:nvSpPr>
        <p:spPr>
          <a:xfrm>
            <a:off x="5618680" y="5183982"/>
            <a:ext cx="3166833" cy="442674"/>
          </a:xfrm>
          <a:prstGeom prst="roundRect">
            <a:avLst/>
          </a:prstGeom>
          <a:solidFill>
            <a:srgbClr val="FFFF00"/>
          </a:solidFill>
        </p:spPr>
        <p:txBody>
          <a:bodyPr wrap="none" rtlCol="0">
            <a:spAutoFit/>
          </a:bodyPr>
          <a:lstStyle/>
          <a:p>
            <a:r>
              <a:rPr lang="en-GB" sz="2000" b="1" dirty="0" smtClean="0">
                <a:effectLst>
                  <a:outerShdw blurRad="38100" dist="38100" dir="2700000" algn="tl">
                    <a:srgbClr val="000000">
                      <a:alpha val="43137"/>
                    </a:srgbClr>
                  </a:outerShdw>
                </a:effectLst>
              </a:rPr>
              <a:t>Make space scrambled eggs</a:t>
            </a:r>
            <a:endParaRPr lang="en-GB" sz="2000" b="1" dirty="0">
              <a:effectLst>
                <a:outerShdw blurRad="38100" dist="38100" dir="2700000" algn="tl">
                  <a:srgbClr val="000000">
                    <a:alpha val="43137"/>
                  </a:srgbClr>
                </a:outerShdw>
              </a:effectLst>
            </a:endParaRPr>
          </a:p>
        </p:txBody>
      </p:sp>
      <p:sp>
        <p:nvSpPr>
          <p:cNvPr id="9" name="TextBox 8">
            <a:hlinkClick r:id="rId6"/>
          </p:cNvPr>
          <p:cNvSpPr txBox="1"/>
          <p:nvPr/>
        </p:nvSpPr>
        <p:spPr>
          <a:xfrm>
            <a:off x="6449472" y="3596181"/>
            <a:ext cx="1505249" cy="442674"/>
          </a:xfrm>
          <a:prstGeom prst="roundRect">
            <a:avLst/>
          </a:prstGeom>
          <a:solidFill>
            <a:srgbClr val="FFFF00"/>
          </a:solidFill>
        </p:spPr>
        <p:txBody>
          <a:bodyPr wrap="none" rtlCol="0">
            <a:spAutoFit/>
          </a:bodyPr>
          <a:lstStyle/>
          <a:p>
            <a:r>
              <a:rPr lang="en-GB" sz="2000" b="1" dirty="0" smtClean="0">
                <a:effectLst>
                  <a:outerShdw blurRad="38100" dist="38100" dir="2700000" algn="tl">
                    <a:srgbClr val="000000">
                      <a:alpha val="43137"/>
                    </a:srgbClr>
                  </a:outerShdw>
                </a:effectLst>
              </a:rPr>
              <a:t>Use the loo!</a:t>
            </a:r>
            <a:endParaRPr lang="en-GB" sz="2000" b="1" dirty="0">
              <a:effectLst>
                <a:outerShdw blurRad="38100" dist="38100" dir="2700000" algn="tl">
                  <a:srgbClr val="000000">
                    <a:alpha val="43137"/>
                  </a:srgbClr>
                </a:outerShdw>
              </a:effectLst>
            </a:endParaRPr>
          </a:p>
        </p:txBody>
      </p:sp>
      <p:sp>
        <p:nvSpPr>
          <p:cNvPr id="10" name="TextBox 9">
            <a:hlinkClick r:id="rId7"/>
          </p:cNvPr>
          <p:cNvSpPr txBox="1"/>
          <p:nvPr/>
        </p:nvSpPr>
        <p:spPr>
          <a:xfrm>
            <a:off x="6149631" y="2802280"/>
            <a:ext cx="2104931" cy="442674"/>
          </a:xfrm>
          <a:prstGeom prst="roundRect">
            <a:avLst/>
          </a:prstGeom>
          <a:solidFill>
            <a:srgbClr val="FFFF00"/>
          </a:solidFill>
        </p:spPr>
        <p:txBody>
          <a:bodyPr wrap="none" rtlCol="0">
            <a:spAutoFit/>
          </a:bodyPr>
          <a:lstStyle/>
          <a:p>
            <a:r>
              <a:rPr lang="en-GB" sz="2000" b="1" dirty="0" smtClean="0">
                <a:effectLst>
                  <a:outerShdw blurRad="38100" dist="38100" dir="2700000" algn="tl">
                    <a:srgbClr val="000000">
                      <a:alpha val="43137"/>
                    </a:srgbClr>
                  </a:outerShdw>
                </a:effectLst>
              </a:rPr>
              <a:t>Do some cleaning</a:t>
            </a:r>
            <a:endParaRPr lang="en-GB" sz="2000" b="1" dirty="0">
              <a:effectLst>
                <a:outerShdw blurRad="38100" dist="38100" dir="2700000" algn="tl">
                  <a:srgbClr val="000000">
                    <a:alpha val="43137"/>
                  </a:srgbClr>
                </a:outerShdw>
              </a:effectLst>
            </a:endParaRPr>
          </a:p>
        </p:txBody>
      </p:sp>
      <p:sp>
        <p:nvSpPr>
          <p:cNvPr id="11" name="TextBox 10">
            <a:hlinkClick r:id="rId8"/>
          </p:cNvPr>
          <p:cNvSpPr txBox="1"/>
          <p:nvPr/>
        </p:nvSpPr>
        <p:spPr>
          <a:xfrm>
            <a:off x="1167320" y="2985535"/>
            <a:ext cx="2085126" cy="442674"/>
          </a:xfrm>
          <a:prstGeom prst="roundRect">
            <a:avLst/>
          </a:prstGeom>
          <a:solidFill>
            <a:srgbClr val="FFFF00"/>
          </a:solidFill>
        </p:spPr>
        <p:txBody>
          <a:bodyPr wrap="none" rtlCol="0">
            <a:spAutoFit/>
          </a:bodyPr>
          <a:lstStyle/>
          <a:p>
            <a:r>
              <a:rPr lang="en-GB" sz="2000" b="1" dirty="0" smtClean="0">
                <a:effectLst>
                  <a:outerShdw blurRad="38100" dist="38100" dir="2700000" algn="tl">
                    <a:srgbClr val="000000">
                      <a:alpha val="43137"/>
                    </a:srgbClr>
                  </a:outerShdw>
                </a:effectLst>
              </a:rPr>
              <a:t>Show us the view</a:t>
            </a:r>
            <a:endParaRPr lang="en-GB" sz="2000" b="1" dirty="0">
              <a:effectLst>
                <a:outerShdw blurRad="38100" dist="38100" dir="2700000" algn="tl">
                  <a:srgbClr val="000000">
                    <a:alpha val="43137"/>
                  </a:srgbClr>
                </a:outerShdw>
              </a:effectLst>
            </a:endParaRPr>
          </a:p>
        </p:txBody>
      </p:sp>
      <p:sp>
        <p:nvSpPr>
          <p:cNvPr id="12" name="TextBox 11">
            <a:hlinkClick r:id="rId9"/>
          </p:cNvPr>
          <p:cNvSpPr txBox="1"/>
          <p:nvPr/>
        </p:nvSpPr>
        <p:spPr>
          <a:xfrm>
            <a:off x="995810" y="3922580"/>
            <a:ext cx="2428147" cy="442674"/>
          </a:xfrm>
          <a:prstGeom prst="roundRect">
            <a:avLst/>
          </a:prstGeom>
          <a:solidFill>
            <a:srgbClr val="FFFF00"/>
          </a:solidFill>
        </p:spPr>
        <p:txBody>
          <a:bodyPr wrap="none" rtlCol="0">
            <a:spAutoFit/>
          </a:bodyPr>
          <a:lstStyle/>
          <a:p>
            <a:r>
              <a:rPr lang="en-GB" sz="2000" b="1" dirty="0" smtClean="0">
                <a:effectLst>
                  <a:outerShdw blurRad="38100" dist="38100" dir="2700000" algn="tl">
                    <a:srgbClr val="000000">
                      <a:alpha val="43137"/>
                    </a:srgbClr>
                  </a:outerShdw>
                </a:effectLst>
              </a:rPr>
              <a:t>Make a cup of coffee</a:t>
            </a:r>
            <a:endParaRPr lang="en-GB" sz="2000" b="1" dirty="0">
              <a:effectLst>
                <a:outerShdw blurRad="38100" dist="38100" dir="2700000" algn="tl">
                  <a:srgbClr val="000000">
                    <a:alpha val="43137"/>
                  </a:srgbClr>
                </a:outerShdw>
              </a:effectLst>
            </a:endParaRPr>
          </a:p>
        </p:txBody>
      </p:sp>
      <p:sp>
        <p:nvSpPr>
          <p:cNvPr id="13" name="TextBox 12">
            <a:hlinkClick r:id="rId10"/>
          </p:cNvPr>
          <p:cNvSpPr txBox="1"/>
          <p:nvPr/>
        </p:nvSpPr>
        <p:spPr>
          <a:xfrm>
            <a:off x="1299610" y="4859625"/>
            <a:ext cx="1820547" cy="442674"/>
          </a:xfrm>
          <a:prstGeom prst="roundRect">
            <a:avLst/>
          </a:prstGeom>
          <a:solidFill>
            <a:srgbClr val="FFFF00"/>
          </a:solidFill>
        </p:spPr>
        <p:txBody>
          <a:bodyPr wrap="none" rtlCol="0">
            <a:spAutoFit/>
          </a:bodyPr>
          <a:lstStyle/>
          <a:p>
            <a:r>
              <a:rPr lang="en-GB" sz="2000" b="1" dirty="0" smtClean="0">
                <a:effectLst>
                  <a:outerShdw blurRad="38100" dist="38100" dir="2700000" algn="tl">
                    <a:srgbClr val="000000">
                      <a:alpha val="43137"/>
                    </a:srgbClr>
                  </a:outerShdw>
                </a:effectLst>
              </a:rPr>
              <a:t>Brush his teeth</a:t>
            </a:r>
            <a:endParaRPr lang="en-GB" sz="2000" b="1" dirty="0">
              <a:effectLst>
                <a:outerShdw blurRad="38100" dist="38100" dir="2700000" algn="tl">
                  <a:srgbClr val="000000">
                    <a:alpha val="43137"/>
                  </a:srgbClr>
                </a:outerShdw>
              </a:effectLst>
            </a:endParaRPr>
          </a:p>
        </p:txBody>
      </p:sp>
      <p:sp>
        <p:nvSpPr>
          <p:cNvPr id="14" name="TextBox 13">
            <a:hlinkClick r:id="rId11"/>
          </p:cNvPr>
          <p:cNvSpPr txBox="1"/>
          <p:nvPr/>
        </p:nvSpPr>
        <p:spPr>
          <a:xfrm>
            <a:off x="6338392" y="4390082"/>
            <a:ext cx="1727409" cy="442674"/>
          </a:xfrm>
          <a:prstGeom prst="roundRect">
            <a:avLst/>
          </a:prstGeom>
          <a:solidFill>
            <a:srgbClr val="FFFF00"/>
          </a:solidFill>
        </p:spPr>
        <p:txBody>
          <a:bodyPr wrap="none" rtlCol="0">
            <a:spAutoFit/>
          </a:bodyPr>
          <a:lstStyle/>
          <a:p>
            <a:r>
              <a:rPr lang="en-GB" sz="2000" b="1" dirty="0" smtClean="0">
                <a:effectLst>
                  <a:outerShdw blurRad="38100" dist="38100" dir="2700000" algn="tl">
                    <a:srgbClr val="000000">
                      <a:alpha val="43137"/>
                    </a:srgbClr>
                  </a:outerShdw>
                </a:effectLst>
              </a:rPr>
              <a:t>Take a shower</a:t>
            </a:r>
            <a:endParaRPr lang="en-GB" sz="2000" b="1" dirty="0">
              <a:effectLst>
                <a:outerShdw blurRad="38100" dist="38100" dir="2700000" algn="tl">
                  <a:srgbClr val="000000">
                    <a:alpha val="43137"/>
                  </a:srgbClr>
                </a:outerShdw>
              </a:effectLst>
            </a:endParaRPr>
          </a:p>
        </p:txBody>
      </p:sp>
      <p:sp>
        <p:nvSpPr>
          <p:cNvPr id="15" name="TextBox 14">
            <a:hlinkClick r:id="rId10"/>
          </p:cNvPr>
          <p:cNvSpPr txBox="1"/>
          <p:nvPr/>
        </p:nvSpPr>
        <p:spPr>
          <a:xfrm>
            <a:off x="899272" y="5618322"/>
            <a:ext cx="2680764" cy="442674"/>
          </a:xfrm>
          <a:prstGeom prst="roundRect">
            <a:avLst/>
          </a:prstGeom>
          <a:noFill/>
        </p:spPr>
        <p:txBody>
          <a:bodyPr wrap="none" rtlCol="0">
            <a:spAutoFit/>
          </a:bodyPr>
          <a:lstStyle/>
          <a:p>
            <a:r>
              <a:rPr lang="en-GB" sz="2000" b="1" dirty="0" smtClean="0">
                <a:effectLst>
                  <a:outerShdw blurRad="38100" dist="38100" dir="2700000" algn="tl">
                    <a:srgbClr val="000000">
                      <a:alpha val="43137"/>
                    </a:srgbClr>
                  </a:outerShdw>
                </a:effectLst>
              </a:rPr>
              <a:t>Click a thing to watch…</a:t>
            </a:r>
            <a:endParaRPr lang="en-GB" sz="2000" b="1" dirty="0">
              <a:effectLst>
                <a:outerShdw blurRad="38100" dist="38100" dir="2700000" algn="tl">
                  <a:srgbClr val="000000">
                    <a:alpha val="43137"/>
                  </a:srgbClr>
                </a:outerShdw>
              </a:effectLst>
            </a:endParaRPr>
          </a:p>
        </p:txBody>
      </p:sp>
      <p:sp>
        <p:nvSpPr>
          <p:cNvPr id="16" name="TextBox 15"/>
          <p:cNvSpPr txBox="1"/>
          <p:nvPr/>
        </p:nvSpPr>
        <p:spPr>
          <a:xfrm>
            <a:off x="3644866" y="6449377"/>
            <a:ext cx="5499134" cy="408623"/>
          </a:xfrm>
          <a:prstGeom prst="roundRect">
            <a:avLst/>
          </a:prstGeom>
          <a:noFill/>
        </p:spPr>
        <p:txBody>
          <a:bodyPr wrap="none" rtlCol="0">
            <a:spAutoFit/>
          </a:bodyPr>
          <a:lstStyle/>
          <a:p>
            <a:r>
              <a:rPr lang="en-GB" dirty="0" smtClean="0"/>
              <a:t>An internet connection is required to watch these videos</a:t>
            </a:r>
            <a:endParaRPr lang="en-GB" dirty="0"/>
          </a:p>
        </p:txBody>
      </p:sp>
    </p:spTree>
    <p:extLst>
      <p:ext uri="{BB962C8B-B14F-4D97-AF65-F5344CB8AC3E}">
        <p14:creationId xmlns:p14="http://schemas.microsoft.com/office/powerpoint/2010/main" val="225404364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5" name="Title 1"/>
          <p:cNvSpPr>
            <a:spLocks noGrp="1"/>
          </p:cNvSpPr>
          <p:nvPr>
            <p:ph type="title"/>
          </p:nvPr>
        </p:nvSpPr>
        <p:spPr>
          <a:xfrm>
            <a:off x="798162" y="793376"/>
            <a:ext cx="8105808" cy="1143000"/>
          </a:xfrm>
        </p:spPr>
        <p:txBody>
          <a:bodyPr>
            <a:normAutofit/>
          </a:bodyPr>
          <a:lstStyle/>
          <a:p>
            <a:r>
              <a:rPr lang="en-GB" sz="4000" dirty="0" smtClean="0">
                <a:solidFill>
                  <a:srgbClr val="92D050"/>
                </a:solidFill>
                <a:effectLst>
                  <a:outerShdw blurRad="38100" dist="38100" dir="2700000" algn="tl">
                    <a:srgbClr val="000000">
                      <a:alpha val="43137"/>
                    </a:srgbClr>
                  </a:outerShdw>
                </a:effectLst>
                <a:latin typeface="+mn-lt"/>
                <a:ea typeface="+mn-ea"/>
                <a:cs typeface="+mn-cs"/>
              </a:rPr>
              <a:t>Your activities</a:t>
            </a:r>
            <a:endParaRPr lang="en-GB" sz="4000" dirty="0">
              <a:solidFill>
                <a:srgbClr val="92D050"/>
              </a:solidFill>
              <a:effectLst>
                <a:outerShdw blurRad="38100" dist="38100" dir="2700000" algn="tl">
                  <a:srgbClr val="000000">
                    <a:alpha val="43137"/>
                  </a:srgbClr>
                </a:outerShdw>
              </a:effectLst>
              <a:latin typeface="+mn-lt"/>
              <a:ea typeface="+mn-ea"/>
              <a:cs typeface="+mn-cs"/>
            </a:endParaRPr>
          </a:p>
        </p:txBody>
      </p:sp>
      <p:sp>
        <p:nvSpPr>
          <p:cNvPr id="6" name="TextBox 5"/>
          <p:cNvSpPr txBox="1"/>
          <p:nvPr/>
        </p:nvSpPr>
        <p:spPr>
          <a:xfrm>
            <a:off x="1059601" y="1751710"/>
            <a:ext cx="4944943" cy="369332"/>
          </a:xfrm>
          <a:prstGeom prst="rect">
            <a:avLst/>
          </a:prstGeom>
          <a:noFill/>
        </p:spPr>
        <p:txBody>
          <a:bodyPr wrap="none" rtlCol="0">
            <a:spAutoFit/>
          </a:bodyPr>
          <a:lstStyle/>
          <a:p>
            <a:pPr algn="ctr"/>
            <a:r>
              <a:rPr lang="en-GB" dirty="0" smtClean="0"/>
              <a:t>In your workshop, you completed three activities...</a:t>
            </a:r>
          </a:p>
        </p:txBody>
      </p:sp>
      <p:sp>
        <p:nvSpPr>
          <p:cNvPr id="7" name="Rectangle 6"/>
          <p:cNvSpPr/>
          <p:nvPr/>
        </p:nvSpPr>
        <p:spPr>
          <a:xfrm>
            <a:off x="6373456" y="4546041"/>
            <a:ext cx="2286000" cy="1477328"/>
          </a:xfrm>
          <a:prstGeom prst="rect">
            <a:avLst/>
          </a:prstGeom>
        </p:spPr>
        <p:txBody>
          <a:bodyPr>
            <a:spAutoFit/>
          </a:bodyPr>
          <a:lstStyle/>
          <a:p>
            <a:pPr lvl="0" algn="ctr"/>
            <a:r>
              <a:rPr lang="en-GB" dirty="0" smtClean="0">
                <a:solidFill>
                  <a:prstClr val="black"/>
                </a:solidFill>
              </a:rPr>
              <a:t>Task 2</a:t>
            </a:r>
          </a:p>
          <a:p>
            <a:pPr lvl="0" algn="ctr"/>
            <a:r>
              <a:rPr lang="en-GB" dirty="0" smtClean="0">
                <a:solidFill>
                  <a:prstClr val="black"/>
                </a:solidFill>
              </a:rPr>
              <a:t>You </a:t>
            </a:r>
            <a:r>
              <a:rPr lang="en-GB" dirty="0">
                <a:solidFill>
                  <a:prstClr val="black"/>
                </a:solidFill>
              </a:rPr>
              <a:t>practiced moving things around the space station using a robotic arm</a:t>
            </a:r>
          </a:p>
        </p:txBody>
      </p:sp>
      <p:sp>
        <p:nvSpPr>
          <p:cNvPr id="8" name="Rectangle 7"/>
          <p:cNvSpPr/>
          <p:nvPr/>
        </p:nvSpPr>
        <p:spPr>
          <a:xfrm>
            <a:off x="890395" y="4684541"/>
            <a:ext cx="2286000" cy="1200329"/>
          </a:xfrm>
          <a:prstGeom prst="rect">
            <a:avLst/>
          </a:prstGeom>
        </p:spPr>
        <p:txBody>
          <a:bodyPr>
            <a:spAutoFit/>
          </a:bodyPr>
          <a:lstStyle/>
          <a:p>
            <a:pPr lvl="0" algn="ctr"/>
            <a:r>
              <a:rPr lang="en-GB" dirty="0" smtClean="0">
                <a:solidFill>
                  <a:prstClr val="black"/>
                </a:solidFill>
              </a:rPr>
              <a:t>Task 1 (a)</a:t>
            </a:r>
          </a:p>
          <a:p>
            <a:pPr lvl="0" algn="ctr"/>
            <a:r>
              <a:rPr lang="en-GB" dirty="0" smtClean="0">
                <a:solidFill>
                  <a:prstClr val="black"/>
                </a:solidFill>
              </a:rPr>
              <a:t>You </a:t>
            </a:r>
            <a:r>
              <a:rPr lang="en-GB" dirty="0">
                <a:solidFill>
                  <a:prstClr val="black"/>
                </a:solidFill>
              </a:rPr>
              <a:t>investigated what material was the best at absorbing water</a:t>
            </a:r>
          </a:p>
        </p:txBody>
      </p:sp>
      <p:sp>
        <p:nvSpPr>
          <p:cNvPr id="9" name="Rectangle 8"/>
          <p:cNvSpPr/>
          <p:nvPr/>
        </p:nvSpPr>
        <p:spPr>
          <a:xfrm>
            <a:off x="3251193" y="4546041"/>
            <a:ext cx="2721558" cy="1477328"/>
          </a:xfrm>
          <a:prstGeom prst="rect">
            <a:avLst/>
          </a:prstGeom>
        </p:spPr>
        <p:txBody>
          <a:bodyPr wrap="square">
            <a:spAutoFit/>
          </a:bodyPr>
          <a:lstStyle/>
          <a:p>
            <a:pPr lvl="0" algn="ctr"/>
            <a:r>
              <a:rPr lang="en-GB" dirty="0" smtClean="0">
                <a:solidFill>
                  <a:prstClr val="black"/>
                </a:solidFill>
              </a:rPr>
              <a:t>Task 1 (b)</a:t>
            </a:r>
          </a:p>
          <a:p>
            <a:pPr lvl="0" algn="ctr"/>
            <a:r>
              <a:rPr lang="en-GB" dirty="0" smtClean="0">
                <a:solidFill>
                  <a:prstClr val="black"/>
                </a:solidFill>
              </a:rPr>
              <a:t>You </a:t>
            </a:r>
            <a:r>
              <a:rPr lang="en-GB" dirty="0">
                <a:solidFill>
                  <a:prstClr val="black"/>
                </a:solidFill>
              </a:rPr>
              <a:t>found out what would happen to the human body if exposed to the </a:t>
            </a:r>
            <a:r>
              <a:rPr lang="en-GB" dirty="0" smtClean="0">
                <a:solidFill>
                  <a:prstClr val="black"/>
                </a:solidFill>
              </a:rPr>
              <a:t>vacuum of </a:t>
            </a:r>
            <a:r>
              <a:rPr lang="en-GB" dirty="0">
                <a:solidFill>
                  <a:prstClr val="black"/>
                </a:solidFill>
              </a:rPr>
              <a:t>space</a:t>
            </a:r>
          </a:p>
        </p:txBody>
      </p:sp>
      <p:pic>
        <p:nvPicPr>
          <p:cNvPr id="8194" name="Picture 2" descr="http://www.robotshop.com/media/catalog/product/cache/1/thumbnail/9df78eab33525d08d6e5fb8d27136e95/o/w/owi-535-robotic-arm-edge_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8943" y="2419964"/>
            <a:ext cx="2775027" cy="208354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ecx.images-amazon.com/images/I/71LVT7UNfAL._SL1500_.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46692" y="2419964"/>
            <a:ext cx="2373407" cy="2025307"/>
          </a:xfrm>
          <a:prstGeom prst="roundRect">
            <a:avLst>
              <a:gd name="adj" fmla="val 8594"/>
            </a:avLst>
          </a:prstGeom>
          <a:solidFill>
            <a:srgbClr val="FFFFFF">
              <a:shade val="85000"/>
            </a:srgbClr>
          </a:solidFill>
          <a:ln>
            <a:noFill/>
          </a:ln>
          <a:effectLst/>
          <a:extLst/>
        </p:spPr>
      </p:pic>
      <p:pic>
        <p:nvPicPr>
          <p:cNvPr id="8200" name="Picture 8" descr="https://i.ytimg.com/vi/y6dLYgHqoZs/maxresdefault.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335993" y="2521394"/>
            <a:ext cx="2677056" cy="1822446"/>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279133049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98161" y="931601"/>
            <a:ext cx="8133187" cy="513878"/>
          </a:xfrm>
        </p:spPr>
        <p:txBody>
          <a:bodyPr>
            <a:normAutofit fontScale="90000"/>
          </a:bodyPr>
          <a:lstStyle/>
          <a:p>
            <a:r>
              <a:rPr lang="en-GB" sz="4000" dirty="0" smtClean="0">
                <a:solidFill>
                  <a:srgbClr val="92D050"/>
                </a:solidFill>
                <a:effectLst>
                  <a:outerShdw blurRad="38100" dist="38100" dir="2700000" algn="tl">
                    <a:srgbClr val="000000">
                      <a:alpha val="43137"/>
                    </a:srgbClr>
                  </a:outerShdw>
                </a:effectLst>
                <a:latin typeface="+mn-lt"/>
                <a:ea typeface="+mn-ea"/>
                <a:cs typeface="+mn-cs"/>
              </a:rPr>
              <a:t>Task 1(a): Water absorption</a:t>
            </a:r>
            <a:endParaRPr lang="en-GB" sz="4000" dirty="0">
              <a:solidFill>
                <a:srgbClr val="92D050"/>
              </a:solidFill>
              <a:effectLst>
                <a:outerShdw blurRad="38100" dist="38100" dir="2700000" algn="tl">
                  <a:srgbClr val="000000">
                    <a:alpha val="43137"/>
                  </a:srgbClr>
                </a:outerShdw>
              </a:effectLst>
              <a:latin typeface="+mn-lt"/>
              <a:ea typeface="+mn-ea"/>
              <a:cs typeface="+mn-cs"/>
            </a:endParaRPr>
          </a:p>
        </p:txBody>
      </p:sp>
      <p:sp>
        <p:nvSpPr>
          <p:cNvPr id="6" name="TextBox 5"/>
          <p:cNvSpPr txBox="1"/>
          <p:nvPr/>
        </p:nvSpPr>
        <p:spPr>
          <a:xfrm>
            <a:off x="798160" y="1402947"/>
            <a:ext cx="8133187" cy="646331"/>
          </a:xfrm>
          <a:prstGeom prst="rect">
            <a:avLst/>
          </a:prstGeom>
          <a:noFill/>
        </p:spPr>
        <p:txBody>
          <a:bodyPr wrap="square" rtlCol="0">
            <a:spAutoFit/>
          </a:bodyPr>
          <a:lstStyle/>
          <a:p>
            <a:pPr algn="ctr"/>
            <a:r>
              <a:rPr lang="en-GB" dirty="0" smtClean="0"/>
              <a:t>Water behaves differently in space than it does on the Earth. Here is Canadian astronaut Chris Hadfield showing what happens if an astronaut cries.</a:t>
            </a:r>
          </a:p>
        </p:txBody>
      </p:sp>
      <p:sp>
        <p:nvSpPr>
          <p:cNvPr id="8" name="TextBox 7"/>
          <p:cNvSpPr txBox="1"/>
          <p:nvPr/>
        </p:nvSpPr>
        <p:spPr>
          <a:xfrm>
            <a:off x="3912568" y="6449377"/>
            <a:ext cx="5231432" cy="408623"/>
          </a:xfrm>
          <a:prstGeom prst="roundRect">
            <a:avLst/>
          </a:prstGeom>
          <a:noFill/>
        </p:spPr>
        <p:txBody>
          <a:bodyPr wrap="none" rtlCol="0">
            <a:spAutoFit/>
          </a:bodyPr>
          <a:lstStyle/>
          <a:p>
            <a:r>
              <a:rPr lang="en-GB" dirty="0" smtClean="0"/>
              <a:t>An internet connection is required to watch this video</a:t>
            </a:r>
            <a:endParaRPr lang="en-GB" dirty="0"/>
          </a:p>
        </p:txBody>
      </p:sp>
      <p:pic>
        <p:nvPicPr>
          <p:cNvPr id="2" name="P36xhtpw0Lg"/>
          <p:cNvPicPr>
            <a:picLocks noRot="1" noChangeAspect="1"/>
          </p:cNvPicPr>
          <p:nvPr>
            <a:videoFile r:link="rId1"/>
          </p:nvPr>
        </p:nvPicPr>
        <p:blipFill>
          <a:blip r:embed="rId3"/>
          <a:stretch>
            <a:fillRect/>
          </a:stretch>
        </p:blipFill>
        <p:spPr>
          <a:xfrm>
            <a:off x="1172777" y="2018063"/>
            <a:ext cx="7383952" cy="4153473"/>
          </a:xfrm>
          <a:prstGeom prst="rect">
            <a:avLst/>
          </a:prstGeom>
        </p:spPr>
      </p:pic>
    </p:spTree>
    <p:extLst>
      <p:ext uri="{BB962C8B-B14F-4D97-AF65-F5344CB8AC3E}">
        <p14:creationId xmlns:p14="http://schemas.microsoft.com/office/powerpoint/2010/main" val="91020860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2497" y="1490007"/>
            <a:ext cx="4550735" cy="4555093"/>
          </a:xfrm>
          <a:prstGeom prst="rect">
            <a:avLst/>
          </a:prstGeom>
          <a:noFill/>
        </p:spPr>
        <p:txBody>
          <a:bodyPr wrap="square" rtlCol="0">
            <a:spAutoFit/>
          </a:bodyPr>
          <a:lstStyle/>
          <a:p>
            <a:pPr>
              <a:spcAft>
                <a:spcPts val="600"/>
              </a:spcAft>
            </a:pPr>
            <a:endParaRPr lang="en-GB" sz="2000" dirty="0" smtClean="0"/>
          </a:p>
          <a:p>
            <a:pPr marL="342900" indent="-342900">
              <a:spcAft>
                <a:spcPts val="600"/>
              </a:spcAft>
              <a:buFont typeface="Arial" panose="020B0604020202020204" pitchFamily="34" charset="0"/>
              <a:buChar char="•"/>
            </a:pPr>
            <a:r>
              <a:rPr lang="en-GB" sz="2000" dirty="0" smtClean="0"/>
              <a:t>Compare your results with other groups.</a:t>
            </a:r>
          </a:p>
          <a:p>
            <a:pPr marL="342900" indent="-342900">
              <a:spcAft>
                <a:spcPts val="600"/>
              </a:spcAft>
              <a:buFont typeface="Arial" panose="020B0604020202020204" pitchFamily="34" charset="0"/>
              <a:buChar char="•"/>
            </a:pPr>
            <a:r>
              <a:rPr lang="en-GB" sz="2000" dirty="0" smtClean="0">
                <a:solidFill>
                  <a:srgbClr val="000000"/>
                </a:solidFill>
                <a:ea typeface="Calibri"/>
                <a:cs typeface="Times New Roman"/>
              </a:rPr>
              <a:t>Did all groups agree on the same material?</a:t>
            </a:r>
          </a:p>
          <a:p>
            <a:pPr>
              <a:spcAft>
                <a:spcPts val="600"/>
              </a:spcAft>
            </a:pPr>
            <a:endParaRPr lang="en-GB" sz="2000" dirty="0" smtClean="0">
              <a:solidFill>
                <a:srgbClr val="000000"/>
              </a:solidFill>
              <a:ea typeface="Calibri"/>
              <a:cs typeface="Times New Roman"/>
            </a:endParaRPr>
          </a:p>
          <a:p>
            <a:pPr>
              <a:spcAft>
                <a:spcPts val="600"/>
              </a:spcAft>
            </a:pPr>
            <a:r>
              <a:rPr lang="en-GB" sz="2000" i="1" dirty="0" smtClean="0">
                <a:solidFill>
                  <a:srgbClr val="000000"/>
                </a:solidFill>
                <a:ea typeface="Calibri"/>
                <a:cs typeface="Times New Roman"/>
              </a:rPr>
              <a:t>Scientists always share their results with other scientists to check their conclusions were right.</a:t>
            </a:r>
          </a:p>
          <a:p>
            <a:pPr marL="342900" indent="-342900">
              <a:spcAft>
                <a:spcPts val="600"/>
              </a:spcAft>
              <a:buFont typeface="Arial" panose="020B0604020202020204" pitchFamily="34" charset="0"/>
              <a:buChar char="•"/>
            </a:pPr>
            <a:endParaRPr lang="en-GB" sz="2000" dirty="0" smtClean="0"/>
          </a:p>
          <a:p>
            <a:pPr marL="342900" indent="-342900">
              <a:spcAft>
                <a:spcPts val="600"/>
              </a:spcAft>
              <a:buFont typeface="Arial" panose="020B0604020202020204" pitchFamily="34" charset="0"/>
              <a:buChar char="•"/>
            </a:pPr>
            <a:r>
              <a:rPr lang="en-GB" sz="2000" dirty="0" smtClean="0"/>
              <a:t>Can you think of any times when water absorption is an important issue in space?</a:t>
            </a:r>
          </a:p>
        </p:txBody>
      </p:sp>
      <p:sp>
        <p:nvSpPr>
          <p:cNvPr id="8" name="TextBox 7"/>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pic>
        <p:nvPicPr>
          <p:cNvPr id="12290" name="Picture 2" descr="http://3dprint.com/wp-content/uploads/2014/08/water-feat.jpg"/>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5622432" y="1860696"/>
            <a:ext cx="3016664" cy="3839837"/>
          </a:xfrm>
          <a:prstGeom prst="roundRect">
            <a:avLst>
              <a:gd name="adj" fmla="val 8594"/>
            </a:avLst>
          </a:prstGeom>
          <a:solidFill>
            <a:srgbClr val="FFFFFF">
              <a:shade val="85000"/>
            </a:srgbClr>
          </a:solidFill>
          <a:ln>
            <a:noFill/>
          </a:ln>
          <a:effectLst/>
          <a:extLst/>
        </p:spPr>
      </p:pic>
      <p:sp>
        <p:nvSpPr>
          <p:cNvPr id="2" name="Rectangle 1"/>
          <p:cNvSpPr/>
          <p:nvPr/>
        </p:nvSpPr>
        <p:spPr>
          <a:xfrm>
            <a:off x="1168142" y="1097903"/>
            <a:ext cx="7219862" cy="584775"/>
          </a:xfrm>
          <a:prstGeom prst="rect">
            <a:avLst/>
          </a:prstGeom>
        </p:spPr>
        <p:txBody>
          <a:bodyPr wrap="none">
            <a:spAutoFit/>
          </a:bodyPr>
          <a:lstStyle/>
          <a:p>
            <a:pPr>
              <a:spcAft>
                <a:spcPts val="600"/>
              </a:spcAft>
            </a:pPr>
            <a:r>
              <a:rPr lang="en-GB" sz="3200" dirty="0">
                <a:solidFill>
                  <a:srgbClr val="92D050"/>
                </a:solidFill>
                <a:effectLst>
                  <a:outerShdw blurRad="38100" dist="38100" dir="2700000" algn="tl">
                    <a:srgbClr val="000000">
                      <a:alpha val="43137"/>
                    </a:srgbClr>
                  </a:outerShdw>
                </a:effectLst>
              </a:rPr>
              <a:t>Which material absorbed the most water?</a:t>
            </a:r>
          </a:p>
        </p:txBody>
      </p:sp>
    </p:spTree>
    <p:extLst>
      <p:ext uri="{BB962C8B-B14F-4D97-AF65-F5344CB8AC3E}">
        <p14:creationId xmlns:p14="http://schemas.microsoft.com/office/powerpoint/2010/main" val="232076737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2498" y="979233"/>
            <a:ext cx="7985055" cy="1461939"/>
          </a:xfrm>
          <a:prstGeom prst="rect">
            <a:avLst/>
          </a:prstGeom>
          <a:noFill/>
        </p:spPr>
        <p:txBody>
          <a:bodyPr wrap="square" rtlCol="0">
            <a:spAutoFit/>
          </a:bodyPr>
          <a:lstStyle/>
          <a:p>
            <a:pPr>
              <a:spcAft>
                <a:spcPts val="600"/>
              </a:spcAft>
            </a:pPr>
            <a:r>
              <a:rPr lang="en-GB" sz="2400" dirty="0" smtClean="0">
                <a:solidFill>
                  <a:srgbClr val="92D050"/>
                </a:solidFill>
                <a:effectLst>
                  <a:outerShdw blurRad="38100" dist="38100" dir="2700000" algn="tl">
                    <a:srgbClr val="000000">
                      <a:alpha val="43137"/>
                    </a:srgbClr>
                  </a:outerShdw>
                </a:effectLst>
              </a:rPr>
              <a:t>Why is water absorption important? Think about spacewalks…</a:t>
            </a:r>
            <a:endParaRPr lang="en-GB" sz="2400" dirty="0">
              <a:solidFill>
                <a:srgbClr val="92D050"/>
              </a:solidFill>
              <a:effectLst>
                <a:outerShdw blurRad="38100" dist="38100" dir="2700000" algn="tl">
                  <a:srgbClr val="000000">
                    <a:alpha val="43137"/>
                  </a:srgbClr>
                </a:outerShdw>
              </a:effectLst>
            </a:endParaRPr>
          </a:p>
          <a:p>
            <a:pPr>
              <a:spcAft>
                <a:spcPts val="600"/>
              </a:spcAft>
            </a:pPr>
            <a:r>
              <a:rPr lang="en-GB" sz="2000" dirty="0" smtClean="0"/>
              <a:t>On 15</a:t>
            </a:r>
            <a:r>
              <a:rPr lang="en-GB" sz="2000" baseline="30000" dirty="0" smtClean="0"/>
              <a:t>th</a:t>
            </a:r>
            <a:r>
              <a:rPr lang="en-GB" sz="2000" dirty="0" smtClean="0"/>
              <a:t> January 2016, Tim Peake became the first British person to do a spacewalk. Tim (and American astronaut Tim </a:t>
            </a:r>
            <a:r>
              <a:rPr lang="en-GB" sz="2000" dirty="0" err="1" smtClean="0"/>
              <a:t>Kopra</a:t>
            </a:r>
            <a:r>
              <a:rPr lang="en-GB" sz="2000" dirty="0" smtClean="0"/>
              <a:t>) put on a spacesuit and went outside the ISS to do some repairs. They were out for 4 hrs, 43 mins.</a:t>
            </a:r>
            <a:endParaRPr lang="en-GB" sz="2000" dirty="0" smtClean="0">
              <a:solidFill>
                <a:srgbClr val="000000"/>
              </a:solidFill>
              <a:ea typeface="Calibri"/>
              <a:cs typeface="Times New Roman"/>
            </a:endParaRPr>
          </a:p>
        </p:txBody>
      </p:sp>
      <p:pic>
        <p:nvPicPr>
          <p:cNvPr id="2" name="AAUPp4oNlkI"/>
          <p:cNvPicPr>
            <a:picLocks noRot="1" noChangeAspect="1"/>
          </p:cNvPicPr>
          <p:nvPr>
            <a:videoFile r:link="rId1"/>
          </p:nvPr>
        </p:nvPicPr>
        <p:blipFill>
          <a:blip r:embed="rId3"/>
          <a:stretch>
            <a:fillRect/>
          </a:stretch>
        </p:blipFill>
        <p:spPr>
          <a:xfrm>
            <a:off x="1589565" y="2441172"/>
            <a:ext cx="6570920" cy="3696142"/>
          </a:xfrm>
          <a:prstGeom prst="rect">
            <a:avLst/>
          </a:prstGeom>
        </p:spPr>
      </p:pic>
      <p:sp>
        <p:nvSpPr>
          <p:cNvPr id="5" name="TextBox 4"/>
          <p:cNvSpPr txBox="1"/>
          <p:nvPr/>
        </p:nvSpPr>
        <p:spPr>
          <a:xfrm>
            <a:off x="3912568" y="6449377"/>
            <a:ext cx="5231432" cy="408623"/>
          </a:xfrm>
          <a:prstGeom prst="roundRect">
            <a:avLst/>
          </a:prstGeom>
          <a:noFill/>
        </p:spPr>
        <p:txBody>
          <a:bodyPr wrap="none" rtlCol="0">
            <a:spAutoFit/>
          </a:bodyPr>
          <a:lstStyle/>
          <a:p>
            <a:r>
              <a:rPr lang="en-GB" dirty="0" smtClean="0"/>
              <a:t>An internet connection is required to watch this video</a:t>
            </a:r>
            <a:endParaRPr lang="en-GB" dirty="0"/>
          </a:p>
        </p:txBody>
      </p:sp>
    </p:spTree>
    <p:extLst>
      <p:ext uri="{BB962C8B-B14F-4D97-AF65-F5344CB8AC3E}">
        <p14:creationId xmlns:p14="http://schemas.microsoft.com/office/powerpoint/2010/main" val="4191363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5" name="TextBox 4"/>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pic>
        <p:nvPicPr>
          <p:cNvPr id="7" name="Picture 2" descr="https://c2.staticflickr.com/4/3852/15143017357_34869b606d_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10487" y="2877409"/>
            <a:ext cx="4723026" cy="3145610"/>
          </a:xfrm>
          <a:prstGeom prst="roundRect">
            <a:avLst>
              <a:gd name="adj" fmla="val 8594"/>
            </a:avLst>
          </a:prstGeom>
          <a:solidFill>
            <a:srgbClr val="FFFFFF">
              <a:shade val="85000"/>
            </a:srgbClr>
          </a:solidFill>
          <a:ln>
            <a:noFill/>
          </a:ln>
          <a:effectLst/>
          <a:extLst/>
        </p:spPr>
      </p:pic>
      <p:sp>
        <p:nvSpPr>
          <p:cNvPr id="2" name="TextBox 1"/>
          <p:cNvSpPr txBox="1"/>
          <p:nvPr/>
        </p:nvSpPr>
        <p:spPr>
          <a:xfrm>
            <a:off x="914401" y="1165860"/>
            <a:ext cx="7625698" cy="1538883"/>
          </a:xfrm>
          <a:prstGeom prst="rect">
            <a:avLst/>
          </a:prstGeom>
          <a:noFill/>
        </p:spPr>
        <p:txBody>
          <a:bodyPr wrap="square" rtlCol="0">
            <a:spAutoFit/>
          </a:bodyPr>
          <a:lstStyle/>
          <a:p>
            <a:pPr algn="ctr"/>
            <a:r>
              <a:rPr lang="en-GB" sz="2800" b="1" dirty="0" smtClean="0">
                <a:solidFill>
                  <a:srgbClr val="92D050"/>
                </a:solidFill>
                <a:effectLst>
                  <a:outerShdw blurRad="38100" dist="38100" dir="2700000" algn="tl">
                    <a:srgbClr val="000000">
                      <a:alpha val="43137"/>
                    </a:srgbClr>
                  </a:outerShdw>
                </a:effectLst>
              </a:rPr>
              <a:t>Congratulations on successfully completing your training mission!</a:t>
            </a:r>
          </a:p>
          <a:p>
            <a:pPr algn="ctr"/>
            <a:endParaRPr lang="en-GB" dirty="0" smtClean="0"/>
          </a:p>
          <a:p>
            <a:pPr algn="ctr"/>
            <a:r>
              <a:rPr lang="en-GB" sz="2000" dirty="0" smtClean="0"/>
              <a:t>We are going to check the things you learnt during your training.</a:t>
            </a:r>
            <a:endParaRPr lang="en-GB" sz="2000" dirty="0"/>
          </a:p>
        </p:txBody>
      </p:sp>
    </p:spTree>
    <p:extLst>
      <p:ext uri="{BB962C8B-B14F-4D97-AF65-F5344CB8AC3E}">
        <p14:creationId xmlns:p14="http://schemas.microsoft.com/office/powerpoint/2010/main" val="295987462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pic>
        <p:nvPicPr>
          <p:cNvPr id="1026" name="Picture 2" descr="https://c2.staticflickr.com/8/7374/10311866835_384cd97181_b.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601" b="95087" l="2474" r="96224">
                        <a14:foregroundMark x1="59896" y1="66763" x2="59896" y2="66763"/>
                        <a14:foregroundMark x1="68359" y1="74422" x2="68359" y2="74422"/>
                        <a14:foregroundMark x1="74349" y1="60549" x2="74349" y2="60549"/>
                        <a14:foregroundMark x1="79688" y1="53324" x2="79688" y2="53324"/>
                        <a14:foregroundMark x1="77995" y1="48410" x2="77995" y2="48410"/>
                        <a14:foregroundMark x1="74349" y1="54191" x2="74349" y2="54191"/>
                        <a14:foregroundMark x1="71094" y1="56503" x2="71094" y2="56503"/>
                        <a14:foregroundMark x1="67057" y1="60116" x2="67057" y2="60116"/>
                        <a14:foregroundMark x1="51693" y1="63150" x2="51693" y2="63150"/>
                        <a14:foregroundMark x1="31510" y1="72543" x2="31510" y2="72543"/>
                        <a14:foregroundMark x1="31901" y1="79335" x2="31901" y2="79335"/>
                        <a14:foregroundMark x1="37630" y1="77601" x2="37630" y2="77601"/>
                        <a14:foregroundMark x1="40495" y1="71676" x2="40495" y2="71676"/>
                        <a14:foregroundMark x1="44141" y1="69942" x2="44141" y2="69942"/>
                        <a14:foregroundMark x1="49740" y1="69942" x2="49740" y2="69942"/>
                        <a14:foregroundMark x1="54167" y1="74422" x2="54167" y2="74422"/>
                        <a14:foregroundMark x1="54167" y1="79335" x2="54167" y2="79335"/>
                        <a14:foregroundMark x1="53776" y1="82948" x2="53776" y2="82948"/>
                        <a14:foregroundMark x1="53776" y1="84682" x2="53776" y2="84682"/>
                        <a14:foregroundMark x1="56641" y1="84682" x2="56641" y2="84682"/>
                        <a14:foregroundMark x1="60677" y1="84682" x2="60677" y2="84682"/>
                        <a14:foregroundMark x1="63932" y1="85549" x2="63932" y2="85549"/>
                        <a14:foregroundMark x1="67578" y1="86127" x2="67578" y2="86127"/>
                        <a14:foregroundMark x1="77214" y1="85549" x2="77214" y2="85549"/>
                        <a14:foregroundMark x1="81641" y1="84249" x2="81641" y2="84249"/>
                        <a14:foregroundMark x1="82031" y1="79335" x2="82031" y2="79335"/>
                        <a14:foregroundMark x1="82422" y1="77023" x2="82422" y2="77023"/>
                        <a14:foregroundMark x1="80469" y1="60116" x2="80469" y2="60116"/>
                        <a14:foregroundMark x1="80078" y1="56936" x2="80078" y2="56936"/>
                        <a14:foregroundMark x1="83333" y1="67197" x2="83333" y2="67197"/>
                        <a14:foregroundMark x1="82031" y1="72543" x2="82031" y2="72543"/>
                        <a14:foregroundMark x1="84115" y1="62283" x2="84115" y2="62283"/>
                        <a14:foregroundMark x1="83333" y1="58237" x2="83333" y2="58237"/>
                        <a14:foregroundMark x1="82422" y1="54191" x2="82422" y2="54191"/>
                        <a14:foregroundMark x1="81250" y1="49711" x2="81250" y2="49711"/>
                        <a14:foregroundMark x1="81250" y1="47977" x2="81250" y2="47977"/>
                        <a14:foregroundMark x1="53385" y1="90029" x2="53385" y2="90029"/>
                        <a14:foregroundMark x1="59896" y1="88728" x2="59896" y2="88728"/>
                        <a14:foregroundMark x1="63021" y1="87861" x2="63021" y2="87861"/>
                        <a14:foregroundMark x1="68359" y1="87428" x2="68359" y2="87428"/>
                        <a14:foregroundMark x1="32422" y1="83815" x2="32422" y2="83815"/>
                        <a14:foregroundMark x1="17448" y1="76590" x2="17448" y2="76590"/>
                        <a14:foregroundMark x1="25130" y1="81503" x2="25130" y2="81503"/>
                        <a14:foregroundMark x1="84896" y1="78902" x2="84896" y2="78902"/>
                        <a14:foregroundMark x1="84896" y1="73555" x2="84896" y2="73555"/>
                        <a14:foregroundMark x1="84896" y1="71243" x2="84896" y2="71243"/>
                        <a14:foregroundMark x1="82031" y1="65462" x2="82031" y2="65462"/>
                        <a14:foregroundMark x1="84896" y1="67197" x2="84896" y2="67197"/>
                        <a14:foregroundMark x1="84115" y1="60116" x2="84115" y2="60116"/>
                        <a14:foregroundMark x1="82813" y1="55636" x2="82813" y2="55636"/>
                        <a14:foregroundMark x1="82813" y1="49277" x2="82813" y2="49277"/>
                        <a14:foregroundMark x1="82813" y1="44798" x2="82813" y2="44798"/>
                        <a14:foregroundMark x1="81641" y1="40318" x2="81641" y2="40318"/>
                        <a14:foregroundMark x1="81641" y1="35838" x2="81641" y2="35838"/>
                        <a14:foregroundMark x1="81641" y1="33092" x2="81641" y2="33092"/>
                        <a14:foregroundMark x1="81641" y1="30058" x2="81641" y2="30058"/>
                        <a14:foregroundMark x1="81641" y1="25145" x2="81641" y2="25145"/>
                        <a14:foregroundMark x1="81250" y1="21965" x2="81250" y2="21965"/>
                        <a14:foregroundMark x1="80859" y1="18786" x2="80859" y2="18786"/>
                        <a14:foregroundMark x1="80859" y1="17486" x2="80859" y2="17486"/>
                        <a14:foregroundMark x1="83333" y1="49711" x2="83333" y2="49711"/>
                        <a14:foregroundMark x1="83333" y1="47110" x2="83333" y2="47110"/>
                        <a14:foregroundMark x1="83333" y1="46098" x2="83333" y2="46098"/>
                        <a14:foregroundMark x1="83333" y1="45665" x2="83333" y2="45665"/>
                        <a14:foregroundMark x1="83333" y1="43931" x2="83333" y2="43931"/>
                        <a14:foregroundMark x1="83333" y1="41185" x2="83333" y2="41185"/>
                        <a14:foregroundMark x1="83333" y1="39017" x2="83333" y2="39017"/>
                        <a14:foregroundMark x1="83333" y1="37572" x2="83333" y2="37572"/>
                        <a14:foregroundMark x1="83333" y1="36272" x2="83333" y2="36272"/>
                        <a14:foregroundMark x1="83333" y1="34971" x2="83333" y2="34971"/>
                        <a14:foregroundMark x1="83333" y1="33092" x2="83333" y2="33092"/>
                        <a14:foregroundMark x1="83333" y1="31792" x2="83333" y2="31792"/>
                        <a14:foregroundMark x1="82813" y1="29624" x2="82813" y2="29624"/>
                        <a14:foregroundMark x1="82422" y1="27312" x2="82422" y2="27312"/>
                        <a14:foregroundMark x1="82031" y1="23699" x2="82031" y2="23699"/>
                        <a14:foregroundMark x1="81250" y1="21532" x2="81250" y2="21532"/>
                        <a14:foregroundMark x1="29167" y1="84249" x2="29167" y2="84249"/>
                        <a14:foregroundMark x1="29557" y1="80636" x2="29557" y2="80636"/>
                        <a14:foregroundMark x1="32813" y1="83382" x2="32813" y2="83382"/>
                        <a14:foregroundMark x1="35938" y1="82514" x2="35938" y2="82514"/>
                      </a14:backgroundRemoval>
                    </a14:imgEffect>
                  </a14:imgLayer>
                </a14:imgProps>
              </a:ext>
              <a:ext uri="{28A0092B-C50C-407E-A947-70E740481C1C}">
                <a14:useLocalDpi xmlns:a14="http://schemas.microsoft.com/office/drawing/2010/main"/>
              </a:ext>
            </a:extLst>
          </a:blip>
          <a:srcRect/>
          <a:stretch/>
        </p:blipFill>
        <p:spPr bwMode="auto">
          <a:xfrm rot="21005271">
            <a:off x="5608254" y="1555298"/>
            <a:ext cx="2994968" cy="27006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2497" y="1491917"/>
            <a:ext cx="4550735" cy="4478149"/>
          </a:xfrm>
          <a:prstGeom prst="rect">
            <a:avLst/>
          </a:prstGeom>
          <a:noFill/>
        </p:spPr>
        <p:txBody>
          <a:bodyPr wrap="square" rtlCol="0">
            <a:spAutoFit/>
          </a:bodyPr>
          <a:lstStyle/>
          <a:p>
            <a:pPr>
              <a:spcAft>
                <a:spcPts val="600"/>
              </a:spcAft>
            </a:pPr>
            <a:endParaRPr lang="en-GB" sz="2000" dirty="0" smtClean="0"/>
          </a:p>
          <a:p>
            <a:pPr marL="342900" indent="-342900">
              <a:spcAft>
                <a:spcPts val="600"/>
              </a:spcAft>
              <a:buFont typeface="Arial" panose="020B0604020202020204" pitchFamily="34" charset="0"/>
              <a:buChar char="•"/>
            </a:pPr>
            <a:r>
              <a:rPr lang="en-GB" sz="2000" dirty="0" smtClean="0"/>
              <a:t>Because spacewalks  last many hours, the first part of a spacesuit to be put on is the Maximum Absorbency Garment.</a:t>
            </a:r>
          </a:p>
          <a:p>
            <a:pPr marL="342900" indent="-342900">
              <a:spcAft>
                <a:spcPts val="600"/>
              </a:spcAft>
              <a:buFont typeface="Arial" panose="020B0604020202020204" pitchFamily="34" charset="0"/>
              <a:buChar char="•"/>
            </a:pPr>
            <a:r>
              <a:rPr lang="en-GB" sz="2000" dirty="0" smtClean="0"/>
              <a:t>This is basically an adult-sized nappy!</a:t>
            </a:r>
          </a:p>
          <a:p>
            <a:pPr marL="342900" indent="-342900">
              <a:spcAft>
                <a:spcPts val="600"/>
              </a:spcAft>
              <a:buFont typeface="Arial" panose="020B0604020202020204" pitchFamily="34" charset="0"/>
              <a:buChar char="•"/>
            </a:pPr>
            <a:r>
              <a:rPr lang="en-GB" sz="2000" dirty="0" smtClean="0"/>
              <a:t>It is full of the really absorbent material you tested in your workshop – </a:t>
            </a:r>
            <a:r>
              <a:rPr lang="en-GB" sz="2000" dirty="0"/>
              <a:t>Sodium </a:t>
            </a:r>
            <a:r>
              <a:rPr lang="en-GB" sz="2000" dirty="0" err="1" smtClean="0"/>
              <a:t>polyacrylate</a:t>
            </a:r>
            <a:r>
              <a:rPr lang="en-GB" sz="2000" dirty="0" smtClean="0"/>
              <a:t> (SPA).</a:t>
            </a:r>
          </a:p>
          <a:p>
            <a:pPr marL="342900" indent="-342900">
              <a:spcAft>
                <a:spcPts val="600"/>
              </a:spcAft>
              <a:buFont typeface="Arial" panose="020B0604020202020204" pitchFamily="34" charset="0"/>
              <a:buChar char="•"/>
            </a:pPr>
            <a:r>
              <a:rPr lang="en-GB" sz="2000" dirty="0" smtClean="0"/>
              <a:t>SPA can absorb up to 300 times it’s own weight in water!</a:t>
            </a:r>
          </a:p>
          <a:p>
            <a:pPr marL="342900" indent="-342900">
              <a:spcAft>
                <a:spcPts val="600"/>
              </a:spcAft>
              <a:buFont typeface="Arial" panose="020B0604020202020204" pitchFamily="34" charset="0"/>
              <a:buChar char="•"/>
            </a:pPr>
            <a:r>
              <a:rPr lang="en-GB" sz="2000" dirty="0" smtClean="0"/>
              <a:t>Floating liquids during spacewalks can be very dangerous…</a:t>
            </a:r>
          </a:p>
        </p:txBody>
      </p:sp>
      <p:sp>
        <p:nvSpPr>
          <p:cNvPr id="7" name="Rectangle 6"/>
          <p:cNvSpPr/>
          <p:nvPr/>
        </p:nvSpPr>
        <p:spPr>
          <a:xfrm>
            <a:off x="1212100" y="1087272"/>
            <a:ext cx="6223242" cy="584775"/>
          </a:xfrm>
          <a:prstGeom prst="rect">
            <a:avLst/>
          </a:prstGeom>
        </p:spPr>
        <p:txBody>
          <a:bodyPr wrap="none">
            <a:spAutoFit/>
          </a:bodyPr>
          <a:lstStyle/>
          <a:p>
            <a:pPr>
              <a:spcAft>
                <a:spcPts val="600"/>
              </a:spcAft>
            </a:pPr>
            <a:r>
              <a:rPr lang="en-GB" sz="3200" dirty="0" smtClean="0">
                <a:solidFill>
                  <a:srgbClr val="92D050"/>
                </a:solidFill>
                <a:effectLst>
                  <a:outerShdw blurRad="38100" dist="38100" dir="2700000" algn="tl">
                    <a:srgbClr val="000000">
                      <a:alpha val="43137"/>
                    </a:srgbClr>
                  </a:outerShdw>
                </a:effectLst>
              </a:rPr>
              <a:t>The Maximum Absorbency </a:t>
            </a:r>
            <a:r>
              <a:rPr lang="en-GB" sz="3200" dirty="0">
                <a:solidFill>
                  <a:srgbClr val="92D050"/>
                </a:solidFill>
                <a:effectLst>
                  <a:outerShdw blurRad="38100" dist="38100" dir="2700000" algn="tl">
                    <a:srgbClr val="000000">
                      <a:alpha val="43137"/>
                    </a:srgbClr>
                  </a:outerShdw>
                </a:effectLst>
              </a:rPr>
              <a:t>G</a:t>
            </a:r>
            <a:r>
              <a:rPr lang="en-GB" sz="3200" dirty="0" smtClean="0">
                <a:solidFill>
                  <a:srgbClr val="92D050"/>
                </a:solidFill>
                <a:effectLst>
                  <a:outerShdw blurRad="38100" dist="38100" dir="2700000" algn="tl">
                    <a:srgbClr val="000000">
                      <a:alpha val="43137"/>
                    </a:srgbClr>
                  </a:outerShdw>
                </a:effectLst>
              </a:rPr>
              <a:t>arment</a:t>
            </a:r>
            <a:endParaRPr lang="en-GB" sz="3200" dirty="0">
              <a:solidFill>
                <a:srgbClr val="92D050"/>
              </a:solidFill>
              <a:effectLst>
                <a:outerShdw blurRad="38100" dist="38100" dir="2700000" algn="tl">
                  <a:srgbClr val="000000">
                    <a:alpha val="43137"/>
                  </a:srgbClr>
                </a:outerShdw>
              </a:effectLst>
            </a:endParaRPr>
          </a:p>
        </p:txBody>
      </p:sp>
      <p:pic>
        <p:nvPicPr>
          <p:cNvPr id="1028" name="Picture 4" descr="https://unitednuclear.com/images/sodpoly.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40549" y="4153342"/>
            <a:ext cx="2130378" cy="1913513"/>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1626528962"/>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Uk7ObFAiIYI"/>
          <p:cNvPicPr>
            <a:picLocks noRot="1" noChangeAspect="1"/>
          </p:cNvPicPr>
          <p:nvPr>
            <a:videoFile r:link="rId1"/>
          </p:nvPr>
        </p:nvPicPr>
        <p:blipFill>
          <a:blip r:embed="rId3"/>
          <a:stretch>
            <a:fillRect/>
          </a:stretch>
        </p:blipFill>
        <p:spPr>
          <a:xfrm>
            <a:off x="1043387" y="1991067"/>
            <a:ext cx="7394140" cy="4159204"/>
          </a:xfrm>
          <a:prstGeom prst="rect">
            <a:avLst/>
          </a:prstGeom>
        </p:spPr>
      </p:pic>
      <p:sp>
        <p:nvSpPr>
          <p:cNvPr id="6" name="TextBox 5"/>
          <p:cNvSpPr txBox="1"/>
          <p:nvPr/>
        </p:nvSpPr>
        <p:spPr>
          <a:xfrm>
            <a:off x="798160" y="913849"/>
            <a:ext cx="7878007" cy="1077218"/>
          </a:xfrm>
          <a:prstGeom prst="rect">
            <a:avLst/>
          </a:prstGeom>
          <a:noFill/>
        </p:spPr>
        <p:txBody>
          <a:bodyPr wrap="square" rtlCol="0">
            <a:spAutoFit/>
          </a:bodyPr>
          <a:lstStyle/>
          <a:p>
            <a:pPr algn="ctr"/>
            <a:r>
              <a:rPr lang="en-GB" sz="1600" dirty="0" smtClean="0"/>
              <a:t>On 16</a:t>
            </a:r>
            <a:r>
              <a:rPr lang="en-GB" sz="1600" baseline="30000" dirty="0" smtClean="0"/>
              <a:t>th</a:t>
            </a:r>
            <a:r>
              <a:rPr lang="en-GB" sz="1600" dirty="0" smtClean="0"/>
              <a:t> July 2013 Italian astronaut Luca Parmitano nearly drowned during a spacewalk. A </a:t>
            </a:r>
            <a:r>
              <a:rPr lang="en-GB" sz="1600" dirty="0"/>
              <a:t>w</a:t>
            </a:r>
            <a:r>
              <a:rPr lang="en-GB" sz="1600" dirty="0" smtClean="0"/>
              <a:t>ater leak started inside his helmet. The water stuck to his head and began building up, creeping up and around his head. The spacewalk was aborted and he safely returned inside. Had the water covered his nose and mouth, he would not have been able to breathe.</a:t>
            </a:r>
          </a:p>
        </p:txBody>
      </p:sp>
      <p:sp>
        <p:nvSpPr>
          <p:cNvPr id="7" name="TextBox 6"/>
          <p:cNvSpPr txBox="1"/>
          <p:nvPr/>
        </p:nvSpPr>
        <p:spPr>
          <a:xfrm>
            <a:off x="3912568" y="6449377"/>
            <a:ext cx="5231432" cy="408623"/>
          </a:xfrm>
          <a:prstGeom prst="roundRect">
            <a:avLst/>
          </a:prstGeom>
          <a:noFill/>
        </p:spPr>
        <p:txBody>
          <a:bodyPr wrap="none" rtlCol="0">
            <a:spAutoFit/>
          </a:bodyPr>
          <a:lstStyle/>
          <a:p>
            <a:r>
              <a:rPr lang="en-GB" dirty="0" smtClean="0"/>
              <a:t>An internet connection is required to watch this video</a:t>
            </a:r>
            <a:endParaRPr lang="en-GB" dirty="0"/>
          </a:p>
        </p:txBody>
      </p:sp>
    </p:spTree>
    <p:extLst>
      <p:ext uri="{BB962C8B-B14F-4D97-AF65-F5344CB8AC3E}">
        <p14:creationId xmlns:p14="http://schemas.microsoft.com/office/powerpoint/2010/main" val="106269322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97091" y="889069"/>
            <a:ext cx="5549818" cy="832266"/>
          </a:xfrm>
        </p:spPr>
        <p:txBody>
          <a:bodyPr>
            <a:normAutofit/>
          </a:bodyPr>
          <a:lstStyle/>
          <a:p>
            <a:r>
              <a:rPr lang="en-GB" sz="4000" dirty="0" smtClean="0">
                <a:solidFill>
                  <a:srgbClr val="92D050"/>
                </a:solidFill>
                <a:effectLst>
                  <a:outerShdw blurRad="38100" dist="38100" dir="2700000" algn="tl">
                    <a:srgbClr val="000000">
                      <a:alpha val="43137"/>
                    </a:srgbClr>
                  </a:outerShdw>
                </a:effectLst>
                <a:latin typeface="+mn-lt"/>
                <a:ea typeface="+mn-ea"/>
                <a:cs typeface="+mn-cs"/>
              </a:rPr>
              <a:t>Task 1(b): Air pressure</a:t>
            </a:r>
            <a:endParaRPr lang="en-GB" sz="4000" dirty="0">
              <a:solidFill>
                <a:srgbClr val="92D050"/>
              </a:solidFill>
              <a:effectLst>
                <a:outerShdw blurRad="38100" dist="38100" dir="2700000" algn="tl">
                  <a:srgbClr val="000000">
                    <a:alpha val="43137"/>
                  </a:srgbClr>
                </a:outerShdw>
              </a:effectLst>
              <a:latin typeface="+mn-lt"/>
              <a:ea typeface="+mn-ea"/>
              <a:cs typeface="+mn-cs"/>
            </a:endParaRPr>
          </a:p>
        </p:txBody>
      </p:sp>
      <p:sp>
        <p:nvSpPr>
          <p:cNvPr id="6" name="TextBox 5"/>
          <p:cNvSpPr txBox="1"/>
          <p:nvPr/>
        </p:nvSpPr>
        <p:spPr>
          <a:xfrm>
            <a:off x="978195" y="1603236"/>
            <a:ext cx="7240772" cy="646331"/>
          </a:xfrm>
          <a:prstGeom prst="rect">
            <a:avLst/>
          </a:prstGeom>
          <a:noFill/>
        </p:spPr>
        <p:txBody>
          <a:bodyPr wrap="square" rtlCol="0">
            <a:spAutoFit/>
          </a:bodyPr>
          <a:lstStyle/>
          <a:p>
            <a:pPr>
              <a:spcAft>
                <a:spcPts val="600"/>
              </a:spcAft>
            </a:pPr>
            <a:r>
              <a:rPr lang="en-GB" dirty="0" smtClean="0"/>
              <a:t>In the workshop, you investigated what happens to marshmallows when you put them in an expanding syringe…</a:t>
            </a:r>
          </a:p>
        </p:txBody>
      </p:sp>
      <p:sp>
        <p:nvSpPr>
          <p:cNvPr id="8" name="TextBox 7"/>
          <p:cNvSpPr txBox="1"/>
          <p:nvPr/>
        </p:nvSpPr>
        <p:spPr>
          <a:xfrm>
            <a:off x="3912568" y="6449377"/>
            <a:ext cx="5231432" cy="408623"/>
          </a:xfrm>
          <a:prstGeom prst="roundRect">
            <a:avLst/>
          </a:prstGeom>
          <a:noFill/>
        </p:spPr>
        <p:txBody>
          <a:bodyPr wrap="none" rtlCol="0">
            <a:spAutoFit/>
          </a:bodyPr>
          <a:lstStyle/>
          <a:p>
            <a:r>
              <a:rPr lang="en-GB" dirty="0" smtClean="0"/>
              <a:t>An internet connection is required to watch this video</a:t>
            </a:r>
            <a:endParaRPr lang="en-GB" dirty="0"/>
          </a:p>
        </p:txBody>
      </p:sp>
      <p:pic>
        <p:nvPicPr>
          <p:cNvPr id="2" name="htoTDF78W5Y"/>
          <p:cNvPicPr>
            <a:picLocks noRot="1" noChangeAspect="1"/>
          </p:cNvPicPr>
          <p:nvPr>
            <a:videoFile r:link="rId1"/>
          </p:nvPr>
        </p:nvPicPr>
        <p:blipFill>
          <a:blip r:embed="rId3"/>
          <a:stretch>
            <a:fillRect/>
          </a:stretch>
        </p:blipFill>
        <p:spPr>
          <a:xfrm>
            <a:off x="1160656" y="2271972"/>
            <a:ext cx="6875849" cy="3867665"/>
          </a:xfrm>
          <a:prstGeom prst="rect">
            <a:avLst/>
          </a:prstGeom>
        </p:spPr>
      </p:pic>
    </p:spTree>
    <p:extLst>
      <p:ext uri="{BB962C8B-B14F-4D97-AF65-F5344CB8AC3E}">
        <p14:creationId xmlns:p14="http://schemas.microsoft.com/office/powerpoint/2010/main" val="295276618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2497" y="1719376"/>
            <a:ext cx="7889363" cy="424731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000" dirty="0" smtClean="0">
                <a:solidFill>
                  <a:prstClr val="black"/>
                </a:solidFill>
              </a:rPr>
              <a:t>What did you notice happening to the marshmallows?</a:t>
            </a:r>
          </a:p>
          <a:p>
            <a:pPr marL="342900" indent="-342900">
              <a:spcAft>
                <a:spcPts val="600"/>
              </a:spcAft>
              <a:buFont typeface="Arial" panose="020B0604020202020204" pitchFamily="34" charset="0"/>
              <a:buChar char="•"/>
            </a:pPr>
            <a:r>
              <a:rPr lang="en-GB" sz="2000" dirty="0" smtClean="0">
                <a:solidFill>
                  <a:prstClr val="black"/>
                </a:solidFill>
              </a:rPr>
              <a:t>Compare your results to other groups – do all the groups agree?</a:t>
            </a:r>
          </a:p>
          <a:p>
            <a:pPr marL="342900" indent="-342900">
              <a:spcAft>
                <a:spcPts val="600"/>
              </a:spcAft>
              <a:buFont typeface="Arial" panose="020B0604020202020204" pitchFamily="34" charset="0"/>
              <a:buChar char="•"/>
            </a:pPr>
            <a:endParaRPr lang="en-GB" sz="2000" dirty="0" smtClean="0">
              <a:solidFill>
                <a:prstClr val="black"/>
              </a:solidFill>
            </a:endParaRPr>
          </a:p>
          <a:p>
            <a:pPr marL="342900" indent="-342900">
              <a:spcAft>
                <a:spcPts val="600"/>
              </a:spcAft>
              <a:buFont typeface="Arial" panose="020B0604020202020204" pitchFamily="34" charset="0"/>
              <a:buChar char="•"/>
            </a:pPr>
            <a:endParaRPr lang="en-GB" sz="2000" dirty="0">
              <a:solidFill>
                <a:prstClr val="black"/>
              </a:solidFill>
            </a:endParaRPr>
          </a:p>
          <a:p>
            <a:pPr marL="342900" indent="-342900">
              <a:spcAft>
                <a:spcPts val="600"/>
              </a:spcAft>
              <a:buFont typeface="Arial" panose="020B0604020202020204" pitchFamily="34" charset="0"/>
              <a:buChar char="•"/>
            </a:pPr>
            <a:endParaRPr lang="en-GB" sz="2000" dirty="0" smtClean="0">
              <a:solidFill>
                <a:prstClr val="black"/>
              </a:solidFill>
            </a:endParaRPr>
          </a:p>
          <a:p>
            <a:pPr marL="342900" indent="-342900">
              <a:spcAft>
                <a:spcPts val="600"/>
              </a:spcAft>
              <a:buFont typeface="Arial" panose="020B0604020202020204" pitchFamily="34" charset="0"/>
              <a:buChar char="•"/>
            </a:pPr>
            <a:endParaRPr lang="en-GB" sz="2000" dirty="0" smtClean="0">
              <a:solidFill>
                <a:prstClr val="black"/>
              </a:solidFill>
            </a:endParaRPr>
          </a:p>
          <a:p>
            <a:pPr marL="342900" indent="-342900">
              <a:spcAft>
                <a:spcPts val="600"/>
              </a:spcAft>
              <a:buFont typeface="Arial" panose="020B0604020202020204" pitchFamily="34" charset="0"/>
              <a:buChar char="•"/>
            </a:pPr>
            <a:endParaRPr lang="en-GB" sz="2000" dirty="0">
              <a:solidFill>
                <a:prstClr val="black"/>
              </a:solidFill>
            </a:endParaRPr>
          </a:p>
          <a:p>
            <a:pPr marL="342900" indent="-342900">
              <a:spcAft>
                <a:spcPts val="600"/>
              </a:spcAft>
              <a:buFont typeface="Arial" panose="020B0604020202020204" pitchFamily="34" charset="0"/>
              <a:buChar char="•"/>
            </a:pPr>
            <a:endParaRPr lang="en-GB" sz="2000" dirty="0" smtClean="0">
              <a:solidFill>
                <a:prstClr val="black"/>
              </a:solidFill>
            </a:endParaRPr>
          </a:p>
          <a:p>
            <a:pPr>
              <a:spcAft>
                <a:spcPts val="600"/>
              </a:spcAft>
            </a:pPr>
            <a:endParaRPr lang="en-GB" sz="2000" dirty="0" smtClean="0">
              <a:solidFill>
                <a:prstClr val="black"/>
              </a:solidFill>
            </a:endParaRPr>
          </a:p>
          <a:p>
            <a:pPr>
              <a:spcAft>
                <a:spcPts val="600"/>
              </a:spcAft>
            </a:pPr>
            <a:endParaRPr lang="en-GB" sz="2000" dirty="0" smtClean="0">
              <a:solidFill>
                <a:prstClr val="black"/>
              </a:solidFill>
            </a:endParaRPr>
          </a:p>
          <a:p>
            <a:pPr marL="342900" indent="-342900">
              <a:spcAft>
                <a:spcPts val="600"/>
              </a:spcAft>
              <a:buFont typeface="Arial" panose="020B0604020202020204" pitchFamily="34" charset="0"/>
              <a:buChar char="•"/>
            </a:pPr>
            <a:r>
              <a:rPr lang="en-GB" sz="2000" dirty="0" smtClean="0">
                <a:solidFill>
                  <a:prstClr val="black"/>
                </a:solidFill>
              </a:rPr>
              <a:t>Can you think </a:t>
            </a:r>
            <a:r>
              <a:rPr lang="en-GB" sz="2000" b="1" dirty="0" smtClean="0">
                <a:solidFill>
                  <a:prstClr val="black"/>
                </a:solidFill>
              </a:rPr>
              <a:t>why</a:t>
            </a:r>
            <a:r>
              <a:rPr lang="en-GB" sz="2000" dirty="0" smtClean="0">
                <a:solidFill>
                  <a:prstClr val="black"/>
                </a:solidFill>
              </a:rPr>
              <a:t> that happened to them?</a:t>
            </a:r>
          </a:p>
        </p:txBody>
      </p:sp>
      <p:sp>
        <p:nvSpPr>
          <p:cNvPr id="8" name="TextBox 7"/>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2" name="Rectangle 1"/>
          <p:cNvSpPr/>
          <p:nvPr/>
        </p:nvSpPr>
        <p:spPr>
          <a:xfrm>
            <a:off x="1223799" y="1095841"/>
            <a:ext cx="3067891" cy="584775"/>
          </a:xfrm>
          <a:prstGeom prst="rect">
            <a:avLst/>
          </a:prstGeom>
        </p:spPr>
        <p:txBody>
          <a:bodyPr wrap="none">
            <a:spAutoFit/>
          </a:bodyPr>
          <a:lstStyle/>
          <a:p>
            <a:pPr>
              <a:spcAft>
                <a:spcPts val="600"/>
              </a:spcAft>
            </a:pPr>
            <a:r>
              <a:rPr lang="en-GB" sz="3200" dirty="0" smtClean="0">
                <a:solidFill>
                  <a:srgbClr val="92D050"/>
                </a:solidFill>
                <a:effectLst>
                  <a:outerShdw blurRad="38100" dist="38100" dir="2700000" algn="tl">
                    <a:srgbClr val="000000">
                      <a:alpha val="43137"/>
                    </a:srgbClr>
                  </a:outerShdw>
                </a:effectLst>
              </a:rPr>
              <a:t>What happened?</a:t>
            </a:r>
            <a:endParaRPr lang="en-GB" sz="3200" dirty="0">
              <a:solidFill>
                <a:srgbClr val="92D050"/>
              </a:solidFill>
              <a:effectLst>
                <a:outerShdw blurRad="38100" dist="38100" dir="2700000" algn="tl">
                  <a:srgbClr val="000000">
                    <a:alpha val="43137"/>
                  </a:srgbClr>
                </a:outerShdw>
              </a:effectLst>
            </a:endParaRPr>
          </a:p>
        </p:txBody>
      </p:sp>
      <p:pic>
        <p:nvPicPr>
          <p:cNvPr id="7" name="Picture 8" descr="https://i.ytimg.com/vi/y6dLYgHqoZs/maxresdefault.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757745" y="2670251"/>
            <a:ext cx="3708454" cy="2524586"/>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406014881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2497" y="1846295"/>
            <a:ext cx="3729475" cy="370870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000" dirty="0" smtClean="0">
                <a:solidFill>
                  <a:prstClr val="black"/>
                </a:solidFill>
              </a:rPr>
              <a:t>In order to explain why this happened to the marshmallow, we need to think about the </a:t>
            </a:r>
            <a:r>
              <a:rPr lang="en-GB" sz="2000" b="1" dirty="0" smtClean="0">
                <a:solidFill>
                  <a:prstClr val="black"/>
                </a:solidFill>
              </a:rPr>
              <a:t>air</a:t>
            </a:r>
            <a:r>
              <a:rPr lang="en-GB" sz="2000" dirty="0" smtClean="0">
                <a:solidFill>
                  <a:prstClr val="black"/>
                </a:solidFill>
              </a:rPr>
              <a:t>.</a:t>
            </a:r>
          </a:p>
          <a:p>
            <a:pPr marL="342900" indent="-342900">
              <a:spcAft>
                <a:spcPts val="600"/>
              </a:spcAft>
              <a:buFont typeface="Arial" panose="020B0604020202020204" pitchFamily="34" charset="0"/>
              <a:buChar char="•"/>
            </a:pPr>
            <a:r>
              <a:rPr lang="en-GB" sz="2000" dirty="0" smtClean="0">
                <a:solidFill>
                  <a:prstClr val="black"/>
                </a:solidFill>
              </a:rPr>
              <a:t>Did you know, the air actually weighs something?</a:t>
            </a:r>
          </a:p>
          <a:p>
            <a:pPr marL="342900" indent="-342900">
              <a:spcAft>
                <a:spcPts val="600"/>
              </a:spcAft>
              <a:buFont typeface="Arial" panose="020B0604020202020204" pitchFamily="34" charset="0"/>
              <a:buChar char="•"/>
            </a:pPr>
            <a:r>
              <a:rPr lang="en-GB" sz="2000" dirty="0" smtClean="0">
                <a:solidFill>
                  <a:prstClr val="black"/>
                </a:solidFill>
              </a:rPr>
              <a:t>In fact, all the air pressing down on you right now weighs about a tonne on your head!</a:t>
            </a:r>
          </a:p>
          <a:p>
            <a:pPr marL="342900" indent="-342900">
              <a:spcAft>
                <a:spcPts val="600"/>
              </a:spcAft>
              <a:buFont typeface="Arial" panose="020B0604020202020204" pitchFamily="34" charset="0"/>
              <a:buChar char="•"/>
            </a:pPr>
            <a:r>
              <a:rPr lang="en-GB" sz="2000" dirty="0" smtClean="0">
                <a:solidFill>
                  <a:prstClr val="black"/>
                </a:solidFill>
              </a:rPr>
              <a:t>That’s about as much as a small car!</a:t>
            </a:r>
          </a:p>
        </p:txBody>
      </p:sp>
      <p:sp>
        <p:nvSpPr>
          <p:cNvPr id="8" name="TextBox 7"/>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2" name="Rectangle 1"/>
          <p:cNvSpPr/>
          <p:nvPr/>
        </p:nvSpPr>
        <p:spPr>
          <a:xfrm>
            <a:off x="1190841" y="1095840"/>
            <a:ext cx="3893823" cy="584775"/>
          </a:xfrm>
          <a:prstGeom prst="rect">
            <a:avLst/>
          </a:prstGeom>
        </p:spPr>
        <p:txBody>
          <a:bodyPr wrap="none">
            <a:spAutoFit/>
          </a:bodyPr>
          <a:lstStyle/>
          <a:p>
            <a:pPr>
              <a:spcAft>
                <a:spcPts val="600"/>
              </a:spcAft>
            </a:pPr>
            <a:r>
              <a:rPr lang="en-GB" sz="3200" dirty="0" smtClean="0">
                <a:solidFill>
                  <a:srgbClr val="92D050"/>
                </a:solidFill>
                <a:effectLst>
                  <a:outerShdw blurRad="38100" dist="38100" dir="2700000" algn="tl">
                    <a:srgbClr val="000000">
                      <a:alpha val="43137"/>
                    </a:srgbClr>
                  </a:outerShdw>
                </a:effectLst>
              </a:rPr>
              <a:t>Why did that happen?</a:t>
            </a:r>
            <a:endParaRPr lang="en-GB" sz="3200" dirty="0">
              <a:solidFill>
                <a:srgbClr val="92D050"/>
              </a:solidFill>
              <a:effectLst>
                <a:outerShdw blurRad="38100" dist="38100" dir="2700000" algn="tl">
                  <a:srgbClr val="000000">
                    <a:alpha val="43137"/>
                  </a:srgbClr>
                </a:outerShdw>
              </a:effectLst>
            </a:endParaRPr>
          </a:p>
        </p:txBody>
      </p:sp>
      <p:pic>
        <p:nvPicPr>
          <p:cNvPr id="2050" name="Picture 2" descr="http://cdn.wp.sunmotors.co.uk/get/2014/02/Balance.28.620x413.jpg"/>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4776320" y="2014280"/>
            <a:ext cx="3965944" cy="3129432"/>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7001300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2497" y="1846295"/>
            <a:ext cx="7708610" cy="363176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000" dirty="0" smtClean="0">
                <a:solidFill>
                  <a:prstClr val="black"/>
                </a:solidFill>
              </a:rPr>
              <a:t>Our bodies aren’t squashed by that massive weight of air, because they push outwards by an equal amount.</a:t>
            </a:r>
          </a:p>
          <a:p>
            <a:pPr marL="342900" indent="-342900">
              <a:spcAft>
                <a:spcPts val="600"/>
              </a:spcAft>
              <a:buFont typeface="Arial" panose="020B0604020202020204" pitchFamily="34" charset="0"/>
              <a:buChar char="•"/>
            </a:pPr>
            <a:r>
              <a:rPr lang="en-GB" sz="2000" dirty="0" smtClean="0">
                <a:solidFill>
                  <a:prstClr val="black"/>
                </a:solidFill>
              </a:rPr>
              <a:t>But, space is a </a:t>
            </a:r>
            <a:r>
              <a:rPr lang="en-GB" sz="2000" b="1" dirty="0" smtClean="0">
                <a:solidFill>
                  <a:prstClr val="black"/>
                </a:solidFill>
              </a:rPr>
              <a:t>vacuum</a:t>
            </a:r>
            <a:r>
              <a:rPr lang="en-GB" sz="2000" dirty="0" smtClean="0">
                <a:solidFill>
                  <a:prstClr val="black"/>
                </a:solidFill>
              </a:rPr>
              <a:t>. What does that mean?</a:t>
            </a:r>
          </a:p>
          <a:p>
            <a:pPr marL="342900" indent="-342900">
              <a:spcAft>
                <a:spcPts val="600"/>
              </a:spcAft>
              <a:buFont typeface="Arial" panose="020B0604020202020204" pitchFamily="34" charset="0"/>
              <a:buChar char="•"/>
            </a:pPr>
            <a:r>
              <a:rPr lang="en-GB" sz="2000" dirty="0" smtClean="0">
                <a:solidFill>
                  <a:prstClr val="black"/>
                </a:solidFill>
              </a:rPr>
              <a:t>A vacuum is total emptiness – not even any air!</a:t>
            </a:r>
          </a:p>
          <a:p>
            <a:pPr marL="342900" indent="-342900">
              <a:spcAft>
                <a:spcPts val="600"/>
              </a:spcAft>
              <a:buFont typeface="Arial" panose="020B0604020202020204" pitchFamily="34" charset="0"/>
              <a:buChar char="•"/>
            </a:pPr>
            <a:r>
              <a:rPr lang="en-GB" sz="2000" dirty="0" smtClean="0">
                <a:solidFill>
                  <a:prstClr val="black"/>
                </a:solidFill>
              </a:rPr>
              <a:t>So if a person was in empty space, there would be no press on them from the air… but their body would still push outwards!</a:t>
            </a:r>
          </a:p>
          <a:p>
            <a:pPr marL="342900" indent="-342900">
              <a:spcAft>
                <a:spcPts val="600"/>
              </a:spcAft>
              <a:buFont typeface="Arial" panose="020B0604020202020204" pitchFamily="34" charset="0"/>
              <a:buChar char="•"/>
            </a:pPr>
            <a:r>
              <a:rPr lang="en-GB" sz="2000" dirty="0" smtClean="0">
                <a:solidFill>
                  <a:prstClr val="black"/>
                </a:solidFill>
              </a:rPr>
              <a:t>This means their body would </a:t>
            </a:r>
            <a:r>
              <a:rPr lang="en-GB" sz="2000" b="1" dirty="0" smtClean="0">
                <a:solidFill>
                  <a:prstClr val="black"/>
                </a:solidFill>
              </a:rPr>
              <a:t>expand</a:t>
            </a:r>
            <a:r>
              <a:rPr lang="en-GB" sz="2000" dirty="0" smtClean="0">
                <a:solidFill>
                  <a:prstClr val="black"/>
                </a:solidFill>
              </a:rPr>
              <a:t> outwards!</a:t>
            </a:r>
          </a:p>
          <a:p>
            <a:pPr marL="342900" indent="-342900">
              <a:spcAft>
                <a:spcPts val="600"/>
              </a:spcAft>
              <a:buFont typeface="Arial" panose="020B0604020202020204" pitchFamily="34" charset="0"/>
              <a:buChar char="•"/>
            </a:pPr>
            <a:r>
              <a:rPr lang="en-GB" sz="2000" dirty="0" smtClean="0">
                <a:solidFill>
                  <a:prstClr val="black"/>
                </a:solidFill>
              </a:rPr>
              <a:t>This is what happened to the marshmallow in the syringe.</a:t>
            </a:r>
          </a:p>
          <a:p>
            <a:pPr marL="342900" indent="-342900">
              <a:spcAft>
                <a:spcPts val="600"/>
              </a:spcAft>
              <a:buFont typeface="Arial" panose="020B0604020202020204" pitchFamily="34" charset="0"/>
              <a:buChar char="•"/>
            </a:pPr>
            <a:r>
              <a:rPr lang="en-GB" sz="2000" dirty="0" smtClean="0">
                <a:solidFill>
                  <a:prstClr val="black"/>
                </a:solidFill>
              </a:rPr>
              <a:t>By pulling on the syringe, you were reducing the amount that the air was pressing on the marshmallow.</a:t>
            </a:r>
          </a:p>
        </p:txBody>
      </p:sp>
      <p:sp>
        <p:nvSpPr>
          <p:cNvPr id="5" name="Rectangle 4"/>
          <p:cNvSpPr/>
          <p:nvPr/>
        </p:nvSpPr>
        <p:spPr>
          <a:xfrm>
            <a:off x="1190841" y="1095840"/>
            <a:ext cx="3893823" cy="584775"/>
          </a:xfrm>
          <a:prstGeom prst="rect">
            <a:avLst/>
          </a:prstGeom>
        </p:spPr>
        <p:txBody>
          <a:bodyPr wrap="none">
            <a:spAutoFit/>
          </a:bodyPr>
          <a:lstStyle/>
          <a:p>
            <a:pPr>
              <a:spcAft>
                <a:spcPts val="600"/>
              </a:spcAft>
            </a:pPr>
            <a:r>
              <a:rPr lang="en-GB" sz="3200" dirty="0" smtClean="0">
                <a:solidFill>
                  <a:srgbClr val="92D050"/>
                </a:solidFill>
                <a:effectLst>
                  <a:outerShdw blurRad="38100" dist="38100" dir="2700000" algn="tl">
                    <a:srgbClr val="000000">
                      <a:alpha val="43137"/>
                    </a:srgbClr>
                  </a:outerShdw>
                </a:effectLst>
              </a:rPr>
              <a:t>Why did that happen?</a:t>
            </a:r>
            <a:endParaRPr lang="en-GB" sz="3200" dirty="0">
              <a:solidFill>
                <a:srgbClr val="92D050"/>
              </a:solidFill>
              <a:effectLst>
                <a:outerShdw blurRad="38100" dist="38100" dir="2700000" algn="tl">
                  <a:srgbClr val="000000">
                    <a:alpha val="43137"/>
                  </a:srgbClr>
                </a:outerShdw>
              </a:effectLst>
            </a:endParaRPr>
          </a:p>
        </p:txBody>
      </p:sp>
      <p:sp>
        <p:nvSpPr>
          <p:cNvPr id="6" name="TextBox 5"/>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Tree>
    <p:extLst>
      <p:ext uri="{BB962C8B-B14F-4D97-AF65-F5344CB8AC3E}">
        <p14:creationId xmlns:p14="http://schemas.microsoft.com/office/powerpoint/2010/main" val="3825469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2497" y="1531759"/>
            <a:ext cx="7708610" cy="140038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000" dirty="0" smtClean="0">
                <a:solidFill>
                  <a:prstClr val="black"/>
                </a:solidFill>
              </a:rPr>
              <a:t>This is one of the reasons that astronauts going outside the ISS must put on a </a:t>
            </a:r>
            <a:r>
              <a:rPr lang="en-GB" sz="2000" b="1" dirty="0" smtClean="0">
                <a:solidFill>
                  <a:prstClr val="black"/>
                </a:solidFill>
              </a:rPr>
              <a:t>spacesuit</a:t>
            </a:r>
            <a:r>
              <a:rPr lang="en-GB" sz="2000" dirty="0" smtClean="0">
                <a:solidFill>
                  <a:prstClr val="black"/>
                </a:solidFill>
              </a:rPr>
              <a:t>.</a:t>
            </a:r>
          </a:p>
          <a:p>
            <a:pPr marL="342900" indent="-342900">
              <a:spcAft>
                <a:spcPts val="600"/>
              </a:spcAft>
              <a:buFont typeface="Arial" panose="020B0604020202020204" pitchFamily="34" charset="0"/>
              <a:buChar char="•"/>
            </a:pPr>
            <a:r>
              <a:rPr lang="en-GB" sz="2000" dirty="0" smtClean="0">
                <a:solidFill>
                  <a:prstClr val="black"/>
                </a:solidFill>
              </a:rPr>
              <a:t>Spacesuits trap a layer of air around the body, so there is still enough of a press on the body.</a:t>
            </a:r>
          </a:p>
        </p:txBody>
      </p:sp>
      <p:sp>
        <p:nvSpPr>
          <p:cNvPr id="5" name="Rectangle 4"/>
          <p:cNvSpPr/>
          <p:nvPr/>
        </p:nvSpPr>
        <p:spPr>
          <a:xfrm>
            <a:off x="1251396" y="946984"/>
            <a:ext cx="1933543" cy="584775"/>
          </a:xfrm>
          <a:prstGeom prst="rect">
            <a:avLst/>
          </a:prstGeom>
        </p:spPr>
        <p:txBody>
          <a:bodyPr wrap="none">
            <a:spAutoFit/>
          </a:bodyPr>
          <a:lstStyle/>
          <a:p>
            <a:pPr>
              <a:spcAft>
                <a:spcPts val="600"/>
              </a:spcAft>
            </a:pPr>
            <a:r>
              <a:rPr lang="en-GB" sz="3200" dirty="0" smtClean="0">
                <a:solidFill>
                  <a:srgbClr val="92D050"/>
                </a:solidFill>
                <a:effectLst>
                  <a:outerShdw blurRad="38100" dist="38100" dir="2700000" algn="tl">
                    <a:srgbClr val="000000">
                      <a:alpha val="43137"/>
                    </a:srgbClr>
                  </a:outerShdw>
                </a:effectLst>
              </a:rPr>
              <a:t>Spacesuits</a:t>
            </a:r>
            <a:endParaRPr lang="en-GB" sz="3200" dirty="0">
              <a:solidFill>
                <a:srgbClr val="92D050"/>
              </a:solidFill>
              <a:effectLst>
                <a:outerShdw blurRad="38100" dist="38100" dir="2700000" algn="tl">
                  <a:srgbClr val="000000">
                    <a:alpha val="43137"/>
                  </a:srgbClr>
                </a:outerShdw>
              </a:effectLst>
            </a:endParaRPr>
          </a:p>
        </p:txBody>
      </p:sp>
      <p:sp>
        <p:nvSpPr>
          <p:cNvPr id="6" name="TextBox 5"/>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pic>
        <p:nvPicPr>
          <p:cNvPr id="3074" name="Picture 2" descr="https://upload.wikimedia.org/wikipedia/commons/thumb/f/f8/ISS-32_American_EVA_b6_Sunita_Williams.jpg/1280px-ISS-32_American_EVA_b6_Sunita_Williams.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133107" y="2932142"/>
            <a:ext cx="5207390" cy="3183143"/>
          </a:xfrm>
          <a:prstGeom prst="roundRect">
            <a:avLst>
              <a:gd name="adj" fmla="val 8594"/>
            </a:avLst>
          </a:prstGeom>
          <a:solidFill>
            <a:srgbClr val="FFFFFF">
              <a:shade val="85000"/>
            </a:srgbClr>
          </a:solidFill>
          <a:ln>
            <a:noFill/>
          </a:ln>
          <a:effectLst/>
          <a:extLst/>
        </p:spPr>
      </p:pic>
      <p:sp>
        <p:nvSpPr>
          <p:cNvPr id="7" name="Rectangle 6"/>
          <p:cNvSpPr/>
          <p:nvPr/>
        </p:nvSpPr>
        <p:spPr>
          <a:xfrm>
            <a:off x="7340497" y="5284288"/>
            <a:ext cx="1590852" cy="830997"/>
          </a:xfrm>
          <a:prstGeom prst="rect">
            <a:avLst/>
          </a:prstGeom>
        </p:spPr>
        <p:txBody>
          <a:bodyPr wrap="square">
            <a:spAutoFit/>
          </a:bodyPr>
          <a:lstStyle/>
          <a:p>
            <a:pPr algn="ctr"/>
            <a:r>
              <a:rPr lang="en-GB" sz="1600" dirty="0" smtClean="0"/>
              <a:t>Astronaut </a:t>
            </a:r>
            <a:r>
              <a:rPr lang="en-GB" sz="1600" dirty="0" err="1" smtClean="0"/>
              <a:t>Sunita</a:t>
            </a:r>
            <a:r>
              <a:rPr lang="en-GB" sz="1600" dirty="0" smtClean="0"/>
              <a:t> Williams on 5</a:t>
            </a:r>
            <a:r>
              <a:rPr lang="en-GB" sz="1600" baseline="30000" dirty="0" smtClean="0"/>
              <a:t>th</a:t>
            </a:r>
            <a:r>
              <a:rPr lang="en-GB" sz="1600" dirty="0" smtClean="0"/>
              <a:t> September 2012</a:t>
            </a:r>
            <a:endParaRPr lang="en-GB" sz="1600" dirty="0"/>
          </a:p>
        </p:txBody>
      </p:sp>
    </p:spTree>
    <p:extLst>
      <p:ext uri="{BB962C8B-B14F-4D97-AF65-F5344CB8AC3E}">
        <p14:creationId xmlns:p14="http://schemas.microsoft.com/office/powerpoint/2010/main" val="236415272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robotshop.com/media/catalog/product/cache/1/thumbnail/9df78eab33525d08d6e5fb8d27136e95/o/w/owi-535-robotic-arm-edge_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27564" y="1085597"/>
            <a:ext cx="1332201" cy="100024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798162" y="889069"/>
            <a:ext cx="6329402" cy="832266"/>
          </a:xfrm>
        </p:spPr>
        <p:txBody>
          <a:bodyPr>
            <a:normAutofit/>
          </a:bodyPr>
          <a:lstStyle/>
          <a:p>
            <a:r>
              <a:rPr lang="en-GB" sz="4000" dirty="0" smtClean="0">
                <a:solidFill>
                  <a:srgbClr val="92D050"/>
                </a:solidFill>
                <a:effectLst>
                  <a:outerShdw blurRad="38100" dist="38100" dir="2700000" algn="tl">
                    <a:srgbClr val="000000">
                      <a:alpha val="43137"/>
                    </a:srgbClr>
                  </a:outerShdw>
                </a:effectLst>
                <a:latin typeface="+mn-lt"/>
                <a:ea typeface="+mn-ea"/>
                <a:cs typeface="+mn-cs"/>
              </a:rPr>
              <a:t>Task 2: Robotic arms</a:t>
            </a:r>
            <a:endParaRPr lang="en-GB" sz="4000" dirty="0">
              <a:solidFill>
                <a:srgbClr val="92D050"/>
              </a:solidFill>
              <a:effectLst>
                <a:outerShdw blurRad="38100" dist="38100" dir="2700000" algn="tl">
                  <a:srgbClr val="000000">
                    <a:alpha val="43137"/>
                  </a:srgbClr>
                </a:outerShdw>
              </a:effectLst>
              <a:latin typeface="+mn-lt"/>
              <a:ea typeface="+mn-ea"/>
              <a:cs typeface="+mn-cs"/>
            </a:endParaRPr>
          </a:p>
        </p:txBody>
      </p:sp>
      <p:sp>
        <p:nvSpPr>
          <p:cNvPr id="6" name="TextBox 5"/>
          <p:cNvSpPr txBox="1"/>
          <p:nvPr/>
        </p:nvSpPr>
        <p:spPr>
          <a:xfrm>
            <a:off x="1080770" y="1646974"/>
            <a:ext cx="7240772" cy="1000274"/>
          </a:xfrm>
          <a:prstGeom prst="rect">
            <a:avLst/>
          </a:prstGeom>
          <a:noFill/>
        </p:spPr>
        <p:txBody>
          <a:bodyPr wrap="square" rtlCol="0">
            <a:spAutoFit/>
          </a:bodyPr>
          <a:lstStyle/>
          <a:p>
            <a:pPr>
              <a:spcAft>
                <a:spcPts val="600"/>
              </a:spcAft>
            </a:pPr>
            <a:r>
              <a:rPr lang="en-GB" dirty="0" smtClean="0"/>
              <a:t>The ISS has a robotic arm: </a:t>
            </a:r>
            <a:r>
              <a:rPr lang="en-GB" b="1" dirty="0" smtClean="0"/>
              <a:t>Canadarm2</a:t>
            </a:r>
          </a:p>
          <a:p>
            <a:pPr marL="285750" indent="-285750">
              <a:buFont typeface="Arial" panose="020B0604020202020204" pitchFamily="34" charset="0"/>
              <a:buChar char="•"/>
            </a:pPr>
            <a:r>
              <a:rPr lang="en-GB" dirty="0" smtClean="0"/>
              <a:t>Astronauts can control the arm remotely from inside the station.</a:t>
            </a:r>
          </a:p>
          <a:p>
            <a:pPr marL="285750" indent="-285750">
              <a:buFont typeface="Arial" panose="020B0604020202020204" pitchFamily="34" charset="0"/>
              <a:buChar char="•"/>
            </a:pPr>
            <a:r>
              <a:rPr lang="en-GB" dirty="0" smtClean="0"/>
              <a:t>Why do you think astronauts use a robotic arm?</a:t>
            </a:r>
          </a:p>
        </p:txBody>
      </p:sp>
      <p:pic>
        <p:nvPicPr>
          <p:cNvPr id="7" name="khWMHW_Avcs"/>
          <p:cNvPicPr>
            <a:picLocks noRot="1" noChangeAspect="1"/>
          </p:cNvPicPr>
          <p:nvPr>
            <a:videoFile r:link="rId1"/>
          </p:nvPr>
        </p:nvPicPr>
        <p:blipFill>
          <a:blip r:embed="rId4"/>
          <a:stretch>
            <a:fillRect/>
          </a:stretch>
        </p:blipFill>
        <p:spPr>
          <a:xfrm>
            <a:off x="1467653" y="2647248"/>
            <a:ext cx="6208694" cy="3492390"/>
          </a:xfrm>
          <a:prstGeom prst="rect">
            <a:avLst/>
          </a:prstGeom>
        </p:spPr>
      </p:pic>
      <p:sp>
        <p:nvSpPr>
          <p:cNvPr id="8" name="TextBox 7"/>
          <p:cNvSpPr txBox="1"/>
          <p:nvPr/>
        </p:nvSpPr>
        <p:spPr>
          <a:xfrm>
            <a:off x="3912568" y="6449377"/>
            <a:ext cx="5231432" cy="408623"/>
          </a:xfrm>
          <a:prstGeom prst="roundRect">
            <a:avLst/>
          </a:prstGeom>
          <a:noFill/>
        </p:spPr>
        <p:txBody>
          <a:bodyPr wrap="none" rtlCol="0">
            <a:spAutoFit/>
          </a:bodyPr>
          <a:lstStyle/>
          <a:p>
            <a:r>
              <a:rPr lang="en-GB" dirty="0" smtClean="0"/>
              <a:t>An internet connection is required to watch this video</a:t>
            </a:r>
            <a:endParaRPr lang="en-GB" dirty="0"/>
          </a:p>
        </p:txBody>
      </p:sp>
    </p:spTree>
    <p:extLst>
      <p:ext uri="{BB962C8B-B14F-4D97-AF65-F5344CB8AC3E}">
        <p14:creationId xmlns:p14="http://schemas.microsoft.com/office/powerpoint/2010/main" val="1219900858"/>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robotshop.com/media/catalog/product/cache/1/thumbnail/9df78eab33525d08d6e5fb8d27136e95/o/w/owi-535-robotic-arm-edge_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43905" y="1255687"/>
            <a:ext cx="2452371" cy="18412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2498" y="1064293"/>
            <a:ext cx="4550735" cy="5109091"/>
          </a:xfrm>
          <a:prstGeom prst="rect">
            <a:avLst/>
          </a:prstGeom>
          <a:noFill/>
        </p:spPr>
        <p:txBody>
          <a:bodyPr wrap="square" rtlCol="0">
            <a:spAutoFit/>
          </a:bodyPr>
          <a:lstStyle/>
          <a:p>
            <a:pPr>
              <a:spcAft>
                <a:spcPts val="600"/>
              </a:spcAft>
            </a:pPr>
            <a:r>
              <a:rPr lang="en-GB" sz="2400" dirty="0">
                <a:solidFill>
                  <a:srgbClr val="92D050"/>
                </a:solidFill>
                <a:effectLst>
                  <a:outerShdw blurRad="38100" dist="38100" dir="2700000" algn="tl">
                    <a:srgbClr val="000000">
                      <a:alpha val="43137"/>
                    </a:srgbClr>
                  </a:outerShdw>
                </a:effectLst>
              </a:rPr>
              <a:t>Using a robotic arm means that astronauts do not have to go outside and do a spacewalk, which can be dangerous.</a:t>
            </a:r>
          </a:p>
          <a:p>
            <a:pPr>
              <a:spcAft>
                <a:spcPts val="600"/>
              </a:spcAft>
            </a:pPr>
            <a:endParaRPr lang="en-GB" sz="2000" dirty="0"/>
          </a:p>
          <a:p>
            <a:pPr>
              <a:spcAft>
                <a:spcPts val="600"/>
              </a:spcAft>
            </a:pPr>
            <a:r>
              <a:rPr lang="en-GB" sz="2000" dirty="0" smtClean="0"/>
              <a:t>Think about and discuss the following questions…</a:t>
            </a:r>
          </a:p>
          <a:p>
            <a:pPr marL="342900" indent="-342900">
              <a:spcAft>
                <a:spcPts val="600"/>
              </a:spcAft>
              <a:buFont typeface="Arial" panose="020B0604020202020204" pitchFamily="34" charset="0"/>
              <a:buChar char="•"/>
            </a:pPr>
            <a:r>
              <a:rPr lang="en-GB" sz="2000" dirty="0" smtClean="0">
                <a:solidFill>
                  <a:srgbClr val="000000"/>
                </a:solidFill>
                <a:ea typeface="Calibri"/>
                <a:cs typeface="Times New Roman"/>
              </a:rPr>
              <a:t>Was the robot arm difficult to use? Why or why not?</a:t>
            </a:r>
            <a:endParaRPr lang="en-GB" sz="1600" dirty="0">
              <a:ea typeface="Calibri"/>
              <a:cs typeface="Times New Roman"/>
            </a:endParaRPr>
          </a:p>
          <a:p>
            <a:pPr marL="342900" indent="-342900">
              <a:spcAft>
                <a:spcPts val="600"/>
              </a:spcAft>
              <a:buFont typeface="Arial" panose="020B0604020202020204" pitchFamily="34" charset="0"/>
              <a:buChar char="•"/>
            </a:pPr>
            <a:r>
              <a:rPr lang="en-GB" sz="2000" dirty="0" smtClean="0">
                <a:solidFill>
                  <a:srgbClr val="000000"/>
                </a:solidFill>
                <a:ea typeface="Calibri"/>
                <a:cs typeface="Times New Roman"/>
              </a:rPr>
              <a:t>How </a:t>
            </a:r>
            <a:r>
              <a:rPr lang="en-GB" sz="2000" dirty="0">
                <a:solidFill>
                  <a:srgbClr val="000000"/>
                </a:solidFill>
                <a:ea typeface="Calibri"/>
                <a:cs typeface="Times New Roman"/>
              </a:rPr>
              <a:t>did you work </a:t>
            </a:r>
            <a:r>
              <a:rPr lang="en-GB" sz="2000" dirty="0" smtClean="0">
                <a:solidFill>
                  <a:srgbClr val="000000"/>
                </a:solidFill>
                <a:ea typeface="Calibri"/>
                <a:cs typeface="Times New Roman"/>
              </a:rPr>
              <a:t>together as </a:t>
            </a:r>
            <a:r>
              <a:rPr lang="en-GB" sz="2000" dirty="0">
                <a:solidFill>
                  <a:srgbClr val="000000"/>
                </a:solidFill>
                <a:ea typeface="Calibri"/>
                <a:cs typeface="Times New Roman"/>
              </a:rPr>
              <a:t>a </a:t>
            </a:r>
            <a:r>
              <a:rPr lang="en-GB" sz="2000" dirty="0" smtClean="0">
                <a:solidFill>
                  <a:srgbClr val="000000"/>
                </a:solidFill>
                <a:ea typeface="Calibri"/>
                <a:cs typeface="Times New Roman"/>
              </a:rPr>
              <a:t>team?</a:t>
            </a:r>
          </a:p>
          <a:p>
            <a:pPr marL="342900" indent="-342900">
              <a:spcAft>
                <a:spcPts val="600"/>
              </a:spcAft>
              <a:buFont typeface="Arial" panose="020B0604020202020204" pitchFamily="34" charset="0"/>
              <a:buChar char="•"/>
            </a:pPr>
            <a:r>
              <a:rPr lang="en-GB" sz="2000" dirty="0" smtClean="0">
                <a:solidFill>
                  <a:srgbClr val="000000"/>
                </a:solidFill>
                <a:ea typeface="Calibri"/>
                <a:cs typeface="Times New Roman"/>
              </a:rPr>
              <a:t>Do you think using the real robot arm on the ISS would be easier, or harder than the robot arm you used? Why?</a:t>
            </a:r>
          </a:p>
          <a:p>
            <a:pPr>
              <a:spcAft>
                <a:spcPts val="600"/>
              </a:spcAft>
            </a:pPr>
            <a:endParaRPr lang="en-GB" sz="2000" dirty="0" smtClean="0"/>
          </a:p>
        </p:txBody>
      </p:sp>
      <p:pic>
        <p:nvPicPr>
          <p:cNvPr id="9218" name="Picture 2" descr="http://www.nasa.gov/images/content/676913main_iss032e016906_full.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27881" y="3310502"/>
            <a:ext cx="3469073" cy="2304086"/>
          </a:xfrm>
          <a:prstGeom prst="roundRect">
            <a:avLst>
              <a:gd name="adj" fmla="val 8594"/>
            </a:avLst>
          </a:prstGeom>
          <a:solidFill>
            <a:srgbClr val="FFFFFF">
              <a:shade val="85000"/>
            </a:srgbClr>
          </a:solidFill>
          <a:ln>
            <a:noFill/>
          </a:ln>
          <a:effectLst/>
          <a:extLst/>
        </p:spPr>
      </p:pic>
      <p:sp>
        <p:nvSpPr>
          <p:cNvPr id="8" name="TextBox 7"/>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Tree>
    <p:extLst>
      <p:ext uri="{BB962C8B-B14F-4D97-AF65-F5344CB8AC3E}">
        <p14:creationId xmlns:p14="http://schemas.microsoft.com/office/powerpoint/2010/main" val="3765306181"/>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creenshot from Canadarm2 Simulator gam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43901" y="1616150"/>
            <a:ext cx="5936142" cy="4452107"/>
          </a:xfrm>
          <a:prstGeom prst="roundRect">
            <a:avLst>
              <a:gd name="adj" fmla="val 8594"/>
            </a:avLst>
          </a:prstGeom>
          <a:solidFill>
            <a:srgbClr val="FFFFFF">
              <a:shade val="85000"/>
            </a:srgbClr>
          </a:solidFill>
          <a:ln>
            <a:noFill/>
          </a:ln>
          <a:effectLst/>
          <a:extLst/>
        </p:spPr>
      </p:pic>
      <p:sp>
        <p:nvSpPr>
          <p:cNvPr id="5" name="TextBox 4"/>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4" name="Rectangle 3"/>
          <p:cNvSpPr/>
          <p:nvPr/>
        </p:nvSpPr>
        <p:spPr>
          <a:xfrm>
            <a:off x="839972" y="937920"/>
            <a:ext cx="8080744" cy="646331"/>
          </a:xfrm>
          <a:prstGeom prst="rect">
            <a:avLst/>
          </a:prstGeom>
        </p:spPr>
        <p:txBody>
          <a:bodyPr wrap="square">
            <a:spAutoFit/>
          </a:bodyPr>
          <a:lstStyle/>
          <a:p>
            <a:pPr algn="ctr"/>
            <a:r>
              <a:rPr lang="en-GB" dirty="0" smtClean="0"/>
              <a:t>If you want to see what it’s like using the real Canadarm2, there’s an online game you can try at </a:t>
            </a:r>
            <a:r>
              <a:rPr lang="en-GB" dirty="0" smtClean="0">
                <a:hlinkClick r:id="rId3"/>
              </a:rPr>
              <a:t>www.asc-csa.gc.ca/eng/multimedia/games/canadarm2</a:t>
            </a:r>
            <a:r>
              <a:rPr lang="en-GB" dirty="0" smtClean="0"/>
              <a:t>!</a:t>
            </a:r>
            <a:endParaRPr lang="en-GB" dirty="0"/>
          </a:p>
        </p:txBody>
      </p:sp>
    </p:spTree>
    <p:extLst>
      <p:ext uri="{BB962C8B-B14F-4D97-AF65-F5344CB8AC3E}">
        <p14:creationId xmlns:p14="http://schemas.microsoft.com/office/powerpoint/2010/main" val="85180665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051560"/>
            <a:ext cx="5695662" cy="5016758"/>
          </a:xfrm>
          <a:prstGeom prst="rect">
            <a:avLst/>
          </a:prstGeom>
          <a:noFill/>
        </p:spPr>
        <p:txBody>
          <a:bodyPr wrap="none" rtlCol="0">
            <a:spAutoFit/>
          </a:bodyPr>
          <a:lstStyle/>
          <a:p>
            <a:pPr marL="342900" indent="-342900">
              <a:buFont typeface="+mj-lt"/>
              <a:buAutoNum type="arabicPeriod"/>
            </a:pPr>
            <a:r>
              <a:rPr lang="en-GB" sz="3200" dirty="0" smtClean="0">
                <a:solidFill>
                  <a:srgbClr val="92D050"/>
                </a:solidFill>
                <a:effectLst>
                  <a:outerShdw blurRad="38100" dist="38100" dir="2700000" algn="tl">
                    <a:srgbClr val="000000">
                      <a:alpha val="43137"/>
                    </a:srgbClr>
                  </a:outerShdw>
                </a:effectLst>
              </a:rPr>
              <a:t>Who does Tim Peake work for?</a:t>
            </a:r>
          </a:p>
          <a:p>
            <a:pPr marL="342900" indent="-342900">
              <a:buFont typeface="+mj-lt"/>
              <a:buAutoNum type="arabicPeriod"/>
            </a:pPr>
            <a:endParaRPr lang="en-GB" sz="3200" dirty="0" smtClean="0">
              <a:solidFill>
                <a:srgbClr val="92D050"/>
              </a:solidFill>
              <a:effectLst>
                <a:outerShdw blurRad="38100" dist="38100" dir="2700000" algn="tl">
                  <a:srgbClr val="000000">
                    <a:alpha val="43137"/>
                  </a:srgbClr>
                </a:outerShdw>
              </a:effectLst>
            </a:endParaRPr>
          </a:p>
          <a:p>
            <a:pPr marL="342900" indent="-342900">
              <a:buFont typeface="+mj-lt"/>
              <a:buAutoNum type="arabicPeriod"/>
            </a:pPr>
            <a:endParaRPr lang="en-GB" sz="3200" dirty="0">
              <a:solidFill>
                <a:srgbClr val="92D050"/>
              </a:solidFill>
              <a:effectLst>
                <a:outerShdw blurRad="38100" dist="38100" dir="2700000" algn="tl">
                  <a:srgbClr val="000000">
                    <a:alpha val="43137"/>
                  </a:srgbClr>
                </a:outerShdw>
              </a:effectLst>
            </a:endParaRPr>
          </a:p>
          <a:p>
            <a:pPr marL="971550" lvl="1" indent="-514350">
              <a:buFont typeface="+mj-lt"/>
              <a:buAutoNum type="alphaLcParenR"/>
            </a:pPr>
            <a:r>
              <a:rPr lang="en-GB" sz="3200" dirty="0" smtClean="0">
                <a:effectLst>
                  <a:outerShdw blurRad="38100" dist="38100" dir="2700000" algn="tl">
                    <a:srgbClr val="000000">
                      <a:alpha val="43137"/>
                    </a:srgbClr>
                  </a:outerShdw>
                </a:effectLst>
              </a:rPr>
              <a:t>NASA</a:t>
            </a:r>
          </a:p>
          <a:p>
            <a:pPr marL="971550" lvl="1" indent="-514350">
              <a:buFont typeface="+mj-lt"/>
              <a:buAutoNum type="alphaLcParenR"/>
            </a:pPr>
            <a:endParaRPr lang="en-GB" sz="3200" dirty="0" smtClean="0">
              <a:effectLst>
                <a:outerShdw blurRad="38100" dist="38100" dir="2700000" algn="tl">
                  <a:srgbClr val="000000">
                    <a:alpha val="43137"/>
                  </a:srgbClr>
                </a:outerShdw>
              </a:effectLst>
            </a:endParaRPr>
          </a:p>
          <a:p>
            <a:pPr marL="971550" lvl="1" indent="-514350">
              <a:buFont typeface="+mj-lt"/>
              <a:buAutoNum type="alphaLcParenR"/>
            </a:pPr>
            <a:endParaRPr lang="en-GB" sz="3200" dirty="0" smtClean="0">
              <a:effectLst>
                <a:outerShdw blurRad="38100" dist="38100" dir="2700000" algn="tl">
                  <a:srgbClr val="000000">
                    <a:alpha val="43137"/>
                  </a:srgbClr>
                </a:outerShdw>
              </a:effectLst>
            </a:endParaRPr>
          </a:p>
          <a:p>
            <a:pPr marL="971550" lvl="1" indent="-514350">
              <a:buFont typeface="+mj-lt"/>
              <a:buAutoNum type="alphaLcParenR"/>
            </a:pPr>
            <a:r>
              <a:rPr lang="en-GB" sz="3200" dirty="0" smtClean="0">
                <a:effectLst>
                  <a:outerShdw blurRad="38100" dist="38100" dir="2700000" algn="tl">
                    <a:srgbClr val="000000">
                      <a:alpha val="43137"/>
                    </a:srgbClr>
                  </a:outerShdw>
                </a:effectLst>
              </a:rPr>
              <a:t>ESA</a:t>
            </a:r>
          </a:p>
          <a:p>
            <a:pPr marL="971550" lvl="1" indent="-514350">
              <a:buFont typeface="+mj-lt"/>
              <a:buAutoNum type="alphaLcParenR"/>
            </a:pPr>
            <a:endParaRPr lang="en-GB" sz="3200" dirty="0" smtClean="0">
              <a:effectLst>
                <a:outerShdw blurRad="38100" dist="38100" dir="2700000" algn="tl">
                  <a:srgbClr val="000000">
                    <a:alpha val="43137"/>
                  </a:srgbClr>
                </a:outerShdw>
              </a:effectLst>
            </a:endParaRPr>
          </a:p>
          <a:p>
            <a:pPr marL="971550" lvl="1" indent="-514350">
              <a:buFont typeface="+mj-lt"/>
              <a:buAutoNum type="alphaLcParenR"/>
            </a:pPr>
            <a:endParaRPr lang="en-GB" sz="3200" dirty="0" smtClean="0">
              <a:effectLst>
                <a:outerShdw blurRad="38100" dist="38100" dir="2700000" algn="tl">
                  <a:srgbClr val="000000">
                    <a:alpha val="43137"/>
                  </a:srgbClr>
                </a:outerShdw>
              </a:effectLst>
            </a:endParaRPr>
          </a:p>
          <a:p>
            <a:pPr marL="971550" lvl="1" indent="-514350">
              <a:buFont typeface="+mj-lt"/>
              <a:buAutoNum type="alphaLcParenR"/>
            </a:pPr>
            <a:r>
              <a:rPr lang="en-GB" sz="3200" dirty="0" smtClean="0">
                <a:effectLst>
                  <a:outerShdw blurRad="38100" dist="38100" dir="2700000" algn="tl">
                    <a:srgbClr val="000000">
                      <a:alpha val="43137"/>
                    </a:srgbClr>
                  </a:outerShdw>
                </a:effectLst>
              </a:rPr>
              <a:t>JAXA</a:t>
            </a:r>
            <a:endParaRPr lang="en-GB" sz="3200" dirty="0">
              <a:effectLst>
                <a:outerShdw blurRad="38100" dist="38100" dir="2700000" algn="tl">
                  <a:srgbClr val="000000">
                    <a:alpha val="43137"/>
                  </a:srgbClr>
                </a:outerShdw>
              </a:effectLst>
            </a:endParaRPr>
          </a:p>
        </p:txBody>
      </p:sp>
      <p:sp>
        <p:nvSpPr>
          <p:cNvPr id="12" name="TextBox 11"/>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5" name="TextBox 4"/>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pic>
        <p:nvPicPr>
          <p:cNvPr id="9" name="Picture 2" descr="https://upload.wikimedia.org/wikipedia/en/thumb/3/3b/ESA_LOGO.svg/1280px-ESA_LOGO.svg.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59911" y="3815757"/>
            <a:ext cx="2309931" cy="9919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obotics.jaxa.jp/i-sairas2010/img/nasa_logo.gi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13723" y="2016889"/>
            <a:ext cx="1695540" cy="14516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ic.nicovideo.jp/oekaki/616616.png"/>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3320492" y="4807754"/>
            <a:ext cx="1588770" cy="13011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47905" y="2400300"/>
            <a:ext cx="3334922" cy="3477875"/>
          </a:xfrm>
          <a:prstGeom prst="rect">
            <a:avLst/>
          </a:prstGeom>
          <a:noFill/>
        </p:spPr>
        <p:txBody>
          <a:bodyPr wrap="square" rtlCol="0">
            <a:spAutoFit/>
          </a:bodyPr>
          <a:lstStyle/>
          <a:p>
            <a:r>
              <a:rPr lang="en-GB" sz="2000" dirty="0" smtClean="0">
                <a:solidFill>
                  <a:srgbClr val="00B0F0"/>
                </a:solidFill>
                <a:effectLst>
                  <a:outerShdw blurRad="38100" dist="38100" dir="2700000" algn="tl">
                    <a:srgbClr val="000000">
                      <a:alpha val="43137"/>
                    </a:srgbClr>
                  </a:outerShdw>
                </a:effectLst>
              </a:rPr>
              <a:t>National </a:t>
            </a:r>
            <a:r>
              <a:rPr lang="en-GB" sz="2000" dirty="0">
                <a:solidFill>
                  <a:srgbClr val="00B0F0"/>
                </a:solidFill>
                <a:effectLst>
                  <a:outerShdw blurRad="38100" dist="38100" dir="2700000" algn="tl">
                    <a:srgbClr val="000000">
                      <a:alpha val="43137"/>
                    </a:srgbClr>
                  </a:outerShdw>
                </a:effectLst>
              </a:rPr>
              <a:t>Aeronautics and Space </a:t>
            </a:r>
            <a:r>
              <a:rPr lang="en-GB" sz="2000" dirty="0" smtClean="0">
                <a:solidFill>
                  <a:srgbClr val="00B0F0"/>
                </a:solidFill>
                <a:effectLst>
                  <a:outerShdw blurRad="38100" dist="38100" dir="2700000" algn="tl">
                    <a:srgbClr val="000000">
                      <a:alpha val="43137"/>
                    </a:srgbClr>
                  </a:outerShdw>
                </a:effectLst>
              </a:rPr>
              <a:t>Administration</a:t>
            </a:r>
            <a:endParaRPr lang="en-GB" sz="2000" dirty="0">
              <a:solidFill>
                <a:srgbClr val="00B0F0"/>
              </a:solidFill>
              <a:effectLst>
                <a:outerShdw blurRad="38100" dist="38100" dir="2700000" algn="tl">
                  <a:srgbClr val="000000">
                    <a:alpha val="43137"/>
                  </a:srgbClr>
                </a:outerShdw>
              </a:effectLst>
            </a:endParaRPr>
          </a:p>
          <a:p>
            <a:r>
              <a:rPr lang="en-GB" sz="2000" dirty="0" smtClean="0">
                <a:solidFill>
                  <a:srgbClr val="00B0F0"/>
                </a:solidFill>
                <a:effectLst>
                  <a:outerShdw blurRad="38100" dist="38100" dir="2700000" algn="tl">
                    <a:srgbClr val="000000">
                      <a:alpha val="43137"/>
                    </a:srgbClr>
                  </a:outerShdw>
                </a:effectLst>
              </a:rPr>
              <a:t>(American </a:t>
            </a:r>
            <a:r>
              <a:rPr lang="en-GB" sz="2000" dirty="0">
                <a:solidFill>
                  <a:srgbClr val="00B0F0"/>
                </a:solidFill>
                <a:effectLst>
                  <a:outerShdw blurRad="38100" dist="38100" dir="2700000" algn="tl">
                    <a:srgbClr val="000000">
                      <a:alpha val="43137"/>
                    </a:srgbClr>
                  </a:outerShdw>
                </a:effectLst>
              </a:rPr>
              <a:t>space </a:t>
            </a:r>
            <a:r>
              <a:rPr lang="en-GB" sz="2000" dirty="0" smtClean="0">
                <a:solidFill>
                  <a:srgbClr val="00B0F0"/>
                </a:solidFill>
                <a:effectLst>
                  <a:outerShdw blurRad="38100" dist="38100" dir="2700000" algn="tl">
                    <a:srgbClr val="000000">
                      <a:alpha val="43137"/>
                    </a:srgbClr>
                  </a:outerShdw>
                </a:effectLst>
              </a:rPr>
              <a:t>agency)</a:t>
            </a:r>
            <a:endParaRPr lang="en-GB" sz="2000" dirty="0">
              <a:solidFill>
                <a:srgbClr val="00B0F0"/>
              </a:solidFill>
              <a:effectLst>
                <a:outerShdw blurRad="38100" dist="38100" dir="2700000" algn="tl">
                  <a:srgbClr val="000000">
                    <a:alpha val="43137"/>
                  </a:srgbClr>
                </a:outerShdw>
              </a:effectLst>
            </a:endParaRPr>
          </a:p>
          <a:p>
            <a:endParaRPr lang="en-GB" sz="2000" dirty="0" smtClean="0">
              <a:solidFill>
                <a:srgbClr val="00B0F0"/>
              </a:solidFill>
              <a:effectLst>
                <a:outerShdw blurRad="38100" dist="38100" dir="2700000" algn="tl">
                  <a:srgbClr val="000000">
                    <a:alpha val="43137"/>
                  </a:srgbClr>
                </a:outerShdw>
              </a:effectLst>
            </a:endParaRPr>
          </a:p>
          <a:p>
            <a:endParaRPr lang="en-GB" sz="2000" dirty="0">
              <a:solidFill>
                <a:srgbClr val="00B0F0"/>
              </a:solidFill>
              <a:effectLst>
                <a:outerShdw blurRad="38100" dist="38100" dir="2700000" algn="tl">
                  <a:srgbClr val="000000">
                    <a:alpha val="43137"/>
                  </a:srgbClr>
                </a:outerShdw>
              </a:effectLst>
            </a:endParaRPr>
          </a:p>
          <a:p>
            <a:endParaRPr lang="en-GB" sz="2000" dirty="0" smtClean="0">
              <a:solidFill>
                <a:srgbClr val="00B0F0"/>
              </a:solidFill>
              <a:effectLst>
                <a:outerShdw blurRad="38100" dist="38100" dir="2700000" algn="tl">
                  <a:srgbClr val="000000">
                    <a:alpha val="43137"/>
                  </a:srgbClr>
                </a:outerShdw>
              </a:effectLst>
            </a:endParaRPr>
          </a:p>
          <a:p>
            <a:r>
              <a:rPr lang="en-GB" sz="2000" dirty="0" smtClean="0">
                <a:solidFill>
                  <a:srgbClr val="00B0F0"/>
                </a:solidFill>
                <a:effectLst>
                  <a:outerShdw blurRad="38100" dist="38100" dir="2700000" algn="tl">
                    <a:srgbClr val="000000">
                      <a:alpha val="43137"/>
                    </a:srgbClr>
                  </a:outerShdw>
                </a:effectLst>
              </a:rPr>
              <a:t>The European Space Agency</a:t>
            </a:r>
          </a:p>
          <a:p>
            <a:endParaRPr lang="en-GB" sz="2000" dirty="0">
              <a:solidFill>
                <a:srgbClr val="00B0F0"/>
              </a:solidFill>
              <a:effectLst>
                <a:outerShdw blurRad="38100" dist="38100" dir="2700000" algn="tl">
                  <a:srgbClr val="000000">
                    <a:alpha val="43137"/>
                  </a:srgbClr>
                </a:outerShdw>
              </a:effectLst>
            </a:endParaRPr>
          </a:p>
          <a:p>
            <a:endParaRPr lang="en-GB" sz="2000" dirty="0" smtClean="0">
              <a:solidFill>
                <a:srgbClr val="00B0F0"/>
              </a:solidFill>
              <a:effectLst>
                <a:outerShdw blurRad="38100" dist="38100" dir="2700000" algn="tl">
                  <a:srgbClr val="000000">
                    <a:alpha val="43137"/>
                  </a:srgbClr>
                </a:outerShdw>
              </a:effectLst>
            </a:endParaRPr>
          </a:p>
          <a:p>
            <a:r>
              <a:rPr lang="en-GB" sz="2000" dirty="0" smtClean="0">
                <a:solidFill>
                  <a:srgbClr val="00B0F0"/>
                </a:solidFill>
                <a:effectLst>
                  <a:outerShdw blurRad="38100" dist="38100" dir="2700000" algn="tl">
                    <a:srgbClr val="000000">
                      <a:alpha val="43137"/>
                    </a:srgbClr>
                  </a:outerShdw>
                </a:effectLst>
              </a:rPr>
              <a:t>Japan </a:t>
            </a:r>
            <a:r>
              <a:rPr lang="en-GB" sz="2000" dirty="0">
                <a:solidFill>
                  <a:srgbClr val="00B0F0"/>
                </a:solidFill>
                <a:effectLst>
                  <a:outerShdw blurRad="38100" dist="38100" dir="2700000" algn="tl">
                    <a:srgbClr val="000000">
                      <a:alpha val="43137"/>
                    </a:srgbClr>
                  </a:outerShdw>
                </a:effectLst>
              </a:rPr>
              <a:t>Aerospace Exploration Agency </a:t>
            </a:r>
          </a:p>
        </p:txBody>
      </p:sp>
    </p:spTree>
    <p:extLst>
      <p:ext uri="{BB962C8B-B14F-4D97-AF65-F5344CB8AC3E}">
        <p14:creationId xmlns:p14="http://schemas.microsoft.com/office/powerpoint/2010/main" val="20643465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xEl>
                                              <p:pRg st="6" end="6"/>
                                            </p:txEl>
                                          </p:spTgt>
                                        </p:tgtEl>
                                        <p:attrNameLst>
                                          <p:attrName>ppt_x</p:attrName>
                                          <p:attrName>ppt_y</p:attrName>
                                        </p:attrNameLst>
                                      </p:cBhvr>
                                    </p:animMotion>
                                    <p:animRot by="1500000">
                                      <p:cBhvr>
                                        <p:cTn id="7" dur="125" fill="hold">
                                          <p:stCondLst>
                                            <p:cond delay="0"/>
                                          </p:stCondLst>
                                        </p:cTn>
                                        <p:tgtEl>
                                          <p:spTgt spid="2">
                                            <p:txEl>
                                              <p:pRg st="6" end="6"/>
                                            </p:txEl>
                                          </p:spTgt>
                                        </p:tgtEl>
                                        <p:attrNameLst>
                                          <p:attrName>r</p:attrName>
                                        </p:attrNameLst>
                                      </p:cBhvr>
                                    </p:animRot>
                                    <p:animRot by="-1500000">
                                      <p:cBhvr>
                                        <p:cTn id="8" dur="125" fill="hold">
                                          <p:stCondLst>
                                            <p:cond delay="125"/>
                                          </p:stCondLst>
                                        </p:cTn>
                                        <p:tgtEl>
                                          <p:spTgt spid="2">
                                            <p:txEl>
                                              <p:pRg st="6" end="6"/>
                                            </p:txEl>
                                          </p:spTgt>
                                        </p:tgtEl>
                                        <p:attrNameLst>
                                          <p:attrName>r</p:attrName>
                                        </p:attrNameLst>
                                      </p:cBhvr>
                                    </p:animRot>
                                    <p:animRot by="-1500000">
                                      <p:cBhvr>
                                        <p:cTn id="9" dur="125" fill="hold">
                                          <p:stCondLst>
                                            <p:cond delay="250"/>
                                          </p:stCondLst>
                                        </p:cTn>
                                        <p:tgtEl>
                                          <p:spTgt spid="2">
                                            <p:txEl>
                                              <p:pRg st="6" end="6"/>
                                            </p:txEl>
                                          </p:spTgt>
                                        </p:tgtEl>
                                        <p:attrNameLst>
                                          <p:attrName>r</p:attrName>
                                        </p:attrNameLst>
                                      </p:cBhvr>
                                    </p:animRot>
                                    <p:animRot by="1500000">
                                      <p:cBhvr>
                                        <p:cTn id="10" dur="125" fill="hold">
                                          <p:stCondLst>
                                            <p:cond delay="375"/>
                                          </p:stCondLst>
                                        </p:cTn>
                                        <p:tgtEl>
                                          <p:spTgt spid="2">
                                            <p:txEl>
                                              <p:pRg st="6" end="6"/>
                                            </p:txEl>
                                          </p:spTgt>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5" name="TextBox 4"/>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pic>
        <p:nvPicPr>
          <p:cNvPr id="7" name="Picture 2" descr="https://c2.staticflickr.com/4/3852/15143017357_34869b606d_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7073" y="2787564"/>
            <a:ext cx="4723026" cy="3145610"/>
          </a:xfrm>
          <a:prstGeom prst="roundRect">
            <a:avLst>
              <a:gd name="adj" fmla="val 8594"/>
            </a:avLst>
          </a:prstGeom>
          <a:solidFill>
            <a:srgbClr val="FFFFFF">
              <a:shade val="85000"/>
            </a:srgbClr>
          </a:solidFill>
          <a:ln>
            <a:noFill/>
          </a:ln>
          <a:effectLst/>
          <a:extLst/>
        </p:spPr>
      </p:pic>
      <p:sp>
        <p:nvSpPr>
          <p:cNvPr id="2" name="TextBox 1"/>
          <p:cNvSpPr txBox="1"/>
          <p:nvPr/>
        </p:nvSpPr>
        <p:spPr>
          <a:xfrm>
            <a:off x="914401" y="1091429"/>
            <a:ext cx="7625698" cy="1600438"/>
          </a:xfrm>
          <a:prstGeom prst="rect">
            <a:avLst/>
          </a:prstGeom>
          <a:noFill/>
        </p:spPr>
        <p:txBody>
          <a:bodyPr wrap="square" rtlCol="0">
            <a:spAutoFit/>
          </a:bodyPr>
          <a:lstStyle/>
          <a:p>
            <a:pPr algn="ctr"/>
            <a:r>
              <a:rPr lang="en-GB" sz="2800" b="1" dirty="0" smtClean="0">
                <a:solidFill>
                  <a:srgbClr val="92D050"/>
                </a:solidFill>
                <a:effectLst>
                  <a:outerShdw blurRad="38100" dist="38100" dir="2700000" algn="tl">
                    <a:srgbClr val="000000">
                      <a:alpha val="43137"/>
                    </a:srgbClr>
                  </a:outerShdw>
                </a:effectLst>
              </a:rPr>
              <a:t>Congratulations on your post-training debrief!</a:t>
            </a:r>
          </a:p>
          <a:p>
            <a:pPr algn="ctr"/>
            <a:endParaRPr lang="en-GB" dirty="0" smtClean="0"/>
          </a:p>
          <a:p>
            <a:pPr algn="ctr"/>
            <a:r>
              <a:rPr lang="en-GB" sz="2000" dirty="0" smtClean="0"/>
              <a:t>You can continue to your mission at</a:t>
            </a:r>
          </a:p>
          <a:p>
            <a:pPr algn="ctr"/>
            <a:r>
              <a:rPr lang="en-GB" sz="3200" dirty="0" smtClean="0">
                <a:latin typeface="Replica-Bold" pitchFamily="50" charset="0"/>
              </a:rPr>
              <a:t>www.destinationspace.uk</a:t>
            </a:r>
            <a:endParaRPr lang="en-GB" sz="3200" dirty="0">
              <a:latin typeface="Replica-Bold" pitchFamily="50" charset="0"/>
            </a:endParaRPr>
          </a:p>
        </p:txBody>
      </p:sp>
      <p:pic>
        <p:nvPicPr>
          <p:cNvPr id="6" name="Picture 2" descr="http://www.esa.int/var/esa/storage/images/esa_multimedia/images/2014/11/principia_mission_logo/15064324-1-eng-GB/Principia_mission_logo.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97780" y="3016013"/>
            <a:ext cx="2410963" cy="268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751738"/>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98162" y="889069"/>
            <a:ext cx="6410712" cy="832266"/>
          </a:xfrm>
        </p:spPr>
        <p:txBody>
          <a:bodyPr>
            <a:normAutofit/>
          </a:bodyPr>
          <a:lstStyle/>
          <a:p>
            <a:r>
              <a:rPr lang="en-GB" sz="4000" dirty="0" smtClean="0">
                <a:solidFill>
                  <a:srgbClr val="92D050"/>
                </a:solidFill>
                <a:effectLst>
                  <a:outerShdw blurRad="38100" dist="38100" dir="2700000" algn="tl">
                    <a:srgbClr val="000000">
                      <a:alpha val="43137"/>
                    </a:srgbClr>
                  </a:outerShdw>
                </a:effectLst>
                <a:latin typeface="+mn-lt"/>
                <a:ea typeface="+mn-ea"/>
                <a:cs typeface="+mn-cs"/>
              </a:rPr>
              <a:t>Optional task: Water filtering</a:t>
            </a:r>
            <a:endParaRPr lang="en-GB" sz="4000" dirty="0">
              <a:solidFill>
                <a:srgbClr val="92D050"/>
              </a:solidFill>
              <a:effectLst>
                <a:outerShdw blurRad="38100" dist="38100" dir="2700000" algn="tl">
                  <a:srgbClr val="000000">
                    <a:alpha val="43137"/>
                  </a:srgbClr>
                </a:outerShdw>
              </a:effectLst>
              <a:latin typeface="+mn-lt"/>
              <a:ea typeface="+mn-ea"/>
              <a:cs typeface="+mn-cs"/>
            </a:endParaRPr>
          </a:p>
        </p:txBody>
      </p:sp>
      <p:sp>
        <p:nvSpPr>
          <p:cNvPr id="6" name="TextBox 5"/>
          <p:cNvSpPr txBox="1"/>
          <p:nvPr/>
        </p:nvSpPr>
        <p:spPr>
          <a:xfrm>
            <a:off x="978195" y="1707308"/>
            <a:ext cx="7240772" cy="2416046"/>
          </a:xfrm>
          <a:prstGeom prst="rect">
            <a:avLst/>
          </a:prstGeom>
          <a:noFill/>
        </p:spPr>
        <p:txBody>
          <a:bodyPr wrap="square" rtlCol="0">
            <a:spAutoFit/>
          </a:bodyPr>
          <a:lstStyle/>
          <a:p>
            <a:pPr>
              <a:spcAft>
                <a:spcPts val="600"/>
              </a:spcAft>
            </a:pPr>
            <a:r>
              <a:rPr lang="en-GB" dirty="0" smtClean="0"/>
              <a:t>In the workshop, you tested three materials to see which was the best at filtering water.</a:t>
            </a:r>
          </a:p>
          <a:p>
            <a:pPr>
              <a:spcAft>
                <a:spcPts val="600"/>
              </a:spcAft>
            </a:pPr>
            <a:endParaRPr lang="en-GB" dirty="0"/>
          </a:p>
          <a:p>
            <a:pPr marL="285750" indent="-285750">
              <a:spcAft>
                <a:spcPts val="600"/>
              </a:spcAft>
              <a:buFont typeface="Arial" panose="020B0604020202020204" pitchFamily="34" charset="0"/>
              <a:buChar char="•"/>
            </a:pPr>
            <a:r>
              <a:rPr lang="en-GB" dirty="0" smtClean="0"/>
              <a:t>Which material was the best?</a:t>
            </a:r>
          </a:p>
          <a:p>
            <a:pPr marL="285750" indent="-285750">
              <a:spcAft>
                <a:spcPts val="600"/>
              </a:spcAft>
              <a:buFont typeface="Arial" panose="020B0604020202020204" pitchFamily="34" charset="0"/>
              <a:buChar char="•"/>
            </a:pPr>
            <a:r>
              <a:rPr lang="en-GB" dirty="0" smtClean="0"/>
              <a:t>Compare your results - do all groups agree?</a:t>
            </a:r>
          </a:p>
          <a:p>
            <a:pPr marL="285750" indent="-285750">
              <a:spcAft>
                <a:spcPts val="600"/>
              </a:spcAft>
              <a:buFont typeface="Arial" panose="020B0604020202020204" pitchFamily="34" charset="0"/>
              <a:buChar char="•"/>
            </a:pPr>
            <a:endParaRPr lang="en-GB" dirty="0"/>
          </a:p>
          <a:p>
            <a:pPr marL="285750" indent="-285750">
              <a:spcAft>
                <a:spcPts val="600"/>
              </a:spcAft>
              <a:buFont typeface="Arial" panose="020B0604020202020204" pitchFamily="34" charset="0"/>
              <a:buChar char="•"/>
            </a:pPr>
            <a:r>
              <a:rPr lang="en-GB" b="1" dirty="0" smtClean="0"/>
              <a:t>Why</a:t>
            </a:r>
            <a:r>
              <a:rPr lang="en-GB" dirty="0" smtClean="0"/>
              <a:t> do you think this material was the best?</a:t>
            </a:r>
          </a:p>
        </p:txBody>
      </p:sp>
      <p:pic>
        <p:nvPicPr>
          <p:cNvPr id="9" name="Picture 2" descr="http://3dprint.com/wp-content/uploads/2014/08/water-feat.jpg"/>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5686230" y="2169039"/>
            <a:ext cx="3016664" cy="3839837"/>
          </a:xfrm>
          <a:prstGeom prst="roundRect">
            <a:avLst>
              <a:gd name="adj" fmla="val 8594"/>
            </a:avLst>
          </a:prstGeom>
          <a:solidFill>
            <a:srgbClr val="FFFFFF">
              <a:shade val="85000"/>
            </a:srgbClr>
          </a:solidFill>
          <a:ln>
            <a:noFill/>
          </a:ln>
          <a:effectLst/>
          <a:extLst/>
        </p:spPr>
      </p:pic>
      <p:sp>
        <p:nvSpPr>
          <p:cNvPr id="10" name="TextBox 9"/>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Tree>
    <p:extLst>
      <p:ext uri="{BB962C8B-B14F-4D97-AF65-F5344CB8AC3E}">
        <p14:creationId xmlns:p14="http://schemas.microsoft.com/office/powerpoint/2010/main" val="1823455188"/>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78195" y="889069"/>
            <a:ext cx="6410712" cy="832266"/>
          </a:xfrm>
        </p:spPr>
        <p:txBody>
          <a:bodyPr>
            <a:normAutofit/>
          </a:bodyPr>
          <a:lstStyle/>
          <a:p>
            <a:pPr algn="l"/>
            <a:r>
              <a:rPr lang="en-GB" sz="4000" dirty="0" smtClean="0">
                <a:solidFill>
                  <a:srgbClr val="92D050"/>
                </a:solidFill>
                <a:effectLst>
                  <a:outerShdw blurRad="38100" dist="38100" dir="2700000" algn="tl">
                    <a:srgbClr val="000000">
                      <a:alpha val="43137"/>
                    </a:srgbClr>
                  </a:outerShdw>
                </a:effectLst>
                <a:latin typeface="+mn-lt"/>
                <a:ea typeface="+mn-ea"/>
                <a:cs typeface="+mn-cs"/>
              </a:rPr>
              <a:t>Water filtering</a:t>
            </a:r>
            <a:endParaRPr lang="en-GB" sz="4000" dirty="0">
              <a:solidFill>
                <a:srgbClr val="92D050"/>
              </a:solidFill>
              <a:effectLst>
                <a:outerShdw blurRad="38100" dist="38100" dir="2700000" algn="tl">
                  <a:srgbClr val="000000">
                    <a:alpha val="43137"/>
                  </a:srgbClr>
                </a:outerShdw>
              </a:effectLst>
              <a:latin typeface="+mn-lt"/>
              <a:ea typeface="+mn-ea"/>
              <a:cs typeface="+mn-cs"/>
            </a:endParaRPr>
          </a:p>
        </p:txBody>
      </p:sp>
      <p:sp>
        <p:nvSpPr>
          <p:cNvPr id="6" name="TextBox 5"/>
          <p:cNvSpPr txBox="1"/>
          <p:nvPr/>
        </p:nvSpPr>
        <p:spPr>
          <a:xfrm>
            <a:off x="978195" y="1707308"/>
            <a:ext cx="7240772" cy="233910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smtClean="0"/>
              <a:t>Filters contain small holes, which allow water through, but stop bits of dirt getting through.</a:t>
            </a:r>
          </a:p>
          <a:p>
            <a:pPr marL="285750" indent="-285750">
              <a:spcAft>
                <a:spcPts val="600"/>
              </a:spcAft>
              <a:buFont typeface="Arial" panose="020B0604020202020204" pitchFamily="34" charset="0"/>
              <a:buChar char="•"/>
            </a:pPr>
            <a:r>
              <a:rPr lang="en-GB" dirty="0" smtClean="0"/>
              <a:t>The smaller the holes, the more dirt will be stopped.</a:t>
            </a:r>
          </a:p>
          <a:p>
            <a:pPr marL="285750" indent="-285750">
              <a:spcAft>
                <a:spcPts val="600"/>
              </a:spcAft>
              <a:buFont typeface="Arial" panose="020B0604020202020204" pitchFamily="34" charset="0"/>
              <a:buChar char="•"/>
            </a:pPr>
            <a:r>
              <a:rPr lang="en-GB" dirty="0" smtClean="0"/>
              <a:t>Although you can’t see them, </a:t>
            </a:r>
            <a:r>
              <a:rPr lang="en-GB" b="1" dirty="0" smtClean="0"/>
              <a:t>filter paper </a:t>
            </a:r>
            <a:r>
              <a:rPr lang="en-GB" dirty="0" smtClean="0"/>
              <a:t>contains holes. The holes are so small, they’re microscopic!</a:t>
            </a:r>
          </a:p>
          <a:p>
            <a:pPr marL="285750" indent="-285750">
              <a:spcAft>
                <a:spcPts val="600"/>
              </a:spcAft>
              <a:buFont typeface="Arial" panose="020B0604020202020204" pitchFamily="34" charset="0"/>
              <a:buChar char="•"/>
            </a:pPr>
            <a:r>
              <a:rPr lang="en-GB" dirty="0" smtClean="0"/>
              <a:t>This makes filter paper an excellent way to make water clean.</a:t>
            </a:r>
          </a:p>
          <a:p>
            <a:pPr marL="285750" indent="-285750">
              <a:spcAft>
                <a:spcPts val="600"/>
              </a:spcAft>
              <a:buFont typeface="Arial" panose="020B0604020202020204" pitchFamily="34" charset="0"/>
              <a:buChar char="•"/>
            </a:pPr>
            <a:r>
              <a:rPr lang="en-GB" dirty="0" smtClean="0"/>
              <a:t>Why do the astronauts need to make water clean on the ISS?</a:t>
            </a:r>
          </a:p>
        </p:txBody>
      </p:sp>
      <p:sp>
        <p:nvSpPr>
          <p:cNvPr id="7" name="TextBox 6"/>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Tree>
    <p:extLst>
      <p:ext uri="{BB962C8B-B14F-4D97-AF65-F5344CB8AC3E}">
        <p14:creationId xmlns:p14="http://schemas.microsoft.com/office/powerpoint/2010/main" val="1676510929"/>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2568" y="6449377"/>
            <a:ext cx="5231432" cy="408623"/>
          </a:xfrm>
          <a:prstGeom prst="roundRect">
            <a:avLst/>
          </a:prstGeom>
          <a:noFill/>
        </p:spPr>
        <p:txBody>
          <a:bodyPr wrap="none" rtlCol="0">
            <a:spAutoFit/>
          </a:bodyPr>
          <a:lstStyle/>
          <a:p>
            <a:r>
              <a:rPr lang="en-GB" dirty="0" smtClean="0"/>
              <a:t>An internet connection is required to watch this video</a:t>
            </a:r>
            <a:endParaRPr lang="en-GB" dirty="0"/>
          </a:p>
        </p:txBody>
      </p:sp>
      <p:pic>
        <p:nvPicPr>
          <p:cNvPr id="5" name="BCjH3k5gODI"/>
          <p:cNvPicPr>
            <a:picLocks noRot="1" noChangeAspect="1"/>
          </p:cNvPicPr>
          <p:nvPr>
            <a:videoFile r:link="rId1"/>
          </p:nvPr>
        </p:nvPicPr>
        <p:blipFill>
          <a:blip r:embed="rId3"/>
          <a:stretch>
            <a:fillRect/>
          </a:stretch>
        </p:blipFill>
        <p:spPr>
          <a:xfrm>
            <a:off x="924244" y="1744846"/>
            <a:ext cx="7869671" cy="4426690"/>
          </a:xfrm>
          <a:prstGeom prst="rect">
            <a:avLst/>
          </a:prstGeom>
        </p:spPr>
      </p:pic>
      <p:sp>
        <p:nvSpPr>
          <p:cNvPr id="6" name="TextBox 5"/>
          <p:cNvSpPr txBox="1"/>
          <p:nvPr/>
        </p:nvSpPr>
        <p:spPr>
          <a:xfrm>
            <a:off x="798160" y="913849"/>
            <a:ext cx="7878007" cy="830997"/>
          </a:xfrm>
          <a:prstGeom prst="rect">
            <a:avLst/>
          </a:prstGeom>
          <a:noFill/>
        </p:spPr>
        <p:txBody>
          <a:bodyPr wrap="square" rtlCol="0">
            <a:spAutoFit/>
          </a:bodyPr>
          <a:lstStyle/>
          <a:p>
            <a:pPr algn="ctr"/>
            <a:r>
              <a:rPr lang="en-GB" sz="1600" dirty="0" smtClean="0"/>
              <a:t>We need a lot of water to survive and to do chores like washing. Sending all that water into space would be very expensive. The ISS has a water recycling system. This collects used water, which is then cleaned using filters. Here’s Chris Hadfield again to tell us more…</a:t>
            </a:r>
          </a:p>
        </p:txBody>
      </p:sp>
    </p:spTree>
    <p:extLst>
      <p:ext uri="{BB962C8B-B14F-4D97-AF65-F5344CB8AC3E}">
        <p14:creationId xmlns:p14="http://schemas.microsoft.com/office/powerpoint/2010/main" val="248810551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1412" y="943074"/>
            <a:ext cx="7580730" cy="2708434"/>
          </a:xfrm>
          <a:prstGeom prst="rect">
            <a:avLst/>
          </a:prstGeom>
          <a:noFill/>
        </p:spPr>
        <p:txBody>
          <a:bodyPr wrap="none" rtlCol="0">
            <a:spAutoFit/>
          </a:bodyPr>
          <a:lstStyle/>
          <a:p>
            <a:pPr marL="514350" indent="-514350">
              <a:buFont typeface="+mj-lt"/>
              <a:buAutoNum type="arabicPeriod" startAt="2"/>
            </a:pPr>
            <a:r>
              <a:rPr lang="en-GB" sz="3200" dirty="0" smtClean="0">
                <a:solidFill>
                  <a:srgbClr val="92D050"/>
                </a:solidFill>
                <a:effectLst>
                  <a:outerShdw blurRad="38100" dist="38100" dir="2700000" algn="tl">
                    <a:srgbClr val="000000">
                      <a:alpha val="43137"/>
                    </a:srgbClr>
                  </a:outerShdw>
                </a:effectLst>
              </a:rPr>
              <a:t>Tim was in space for 6 months (Dec 2015</a:t>
            </a:r>
          </a:p>
          <a:p>
            <a:r>
              <a:rPr lang="en-GB" sz="3200" dirty="0">
                <a:solidFill>
                  <a:srgbClr val="92D050"/>
                </a:solidFill>
                <a:effectLst>
                  <a:outerShdw blurRad="38100" dist="38100" dir="2700000" algn="tl">
                    <a:srgbClr val="000000">
                      <a:alpha val="43137"/>
                    </a:srgbClr>
                  </a:outerShdw>
                </a:effectLst>
              </a:rPr>
              <a:t>	</a:t>
            </a:r>
            <a:r>
              <a:rPr lang="en-GB" sz="3200" dirty="0" smtClean="0">
                <a:solidFill>
                  <a:srgbClr val="92D050"/>
                </a:solidFill>
                <a:effectLst>
                  <a:outerShdw blurRad="38100" dist="38100" dir="2700000" algn="tl">
                    <a:srgbClr val="000000">
                      <a:alpha val="43137"/>
                    </a:srgbClr>
                  </a:outerShdw>
                </a:effectLst>
              </a:rPr>
              <a:t>to May 2016). How long</a:t>
            </a:r>
            <a:r>
              <a:rPr lang="en-GB" sz="3200" dirty="0">
                <a:solidFill>
                  <a:srgbClr val="92D050"/>
                </a:solidFill>
                <a:effectLst>
                  <a:outerShdw blurRad="38100" dist="38100" dir="2700000" algn="tl">
                    <a:srgbClr val="000000">
                      <a:alpha val="43137"/>
                    </a:srgbClr>
                  </a:outerShdw>
                </a:effectLst>
              </a:rPr>
              <a:t>	</a:t>
            </a:r>
            <a:r>
              <a:rPr lang="en-GB" sz="3200" dirty="0" smtClean="0">
                <a:solidFill>
                  <a:srgbClr val="92D050"/>
                </a:solidFill>
                <a:effectLst>
                  <a:outerShdw blurRad="38100" dist="38100" dir="2700000" algn="tl">
                    <a:srgbClr val="000000">
                      <a:alpha val="43137"/>
                    </a:srgbClr>
                  </a:outerShdw>
                </a:effectLst>
              </a:rPr>
              <a:t>was his training?</a:t>
            </a:r>
          </a:p>
          <a:p>
            <a:pPr marL="971550" lvl="1" indent="-514350">
              <a:spcAft>
                <a:spcPts val="600"/>
              </a:spcAft>
              <a:buFont typeface="+mj-lt"/>
              <a:buAutoNum type="alphaLcParenR"/>
            </a:pPr>
            <a:r>
              <a:rPr lang="en-GB" sz="3200" dirty="0" smtClean="0">
                <a:effectLst>
                  <a:outerShdw blurRad="38100" dist="38100" dir="2700000" algn="tl">
                    <a:srgbClr val="000000">
                      <a:alpha val="43137"/>
                    </a:srgbClr>
                  </a:outerShdw>
                </a:effectLst>
              </a:rPr>
              <a:t>6 weeks</a:t>
            </a:r>
          </a:p>
          <a:p>
            <a:pPr marL="971550" lvl="1" indent="-514350">
              <a:spcAft>
                <a:spcPts val="600"/>
              </a:spcAft>
              <a:buFont typeface="+mj-lt"/>
              <a:buAutoNum type="alphaLcParenR"/>
            </a:pPr>
            <a:r>
              <a:rPr lang="en-GB" sz="3200" dirty="0" smtClean="0">
                <a:effectLst>
                  <a:outerShdw blurRad="38100" dist="38100" dir="2700000" algn="tl">
                    <a:srgbClr val="000000">
                      <a:alpha val="43137"/>
                    </a:srgbClr>
                  </a:outerShdw>
                </a:effectLst>
              </a:rPr>
              <a:t>6 months</a:t>
            </a:r>
          </a:p>
          <a:p>
            <a:pPr marL="971550" lvl="1" indent="-514350">
              <a:spcAft>
                <a:spcPts val="600"/>
              </a:spcAft>
              <a:buFont typeface="+mj-lt"/>
              <a:buAutoNum type="alphaLcParenR"/>
            </a:pPr>
            <a:r>
              <a:rPr lang="en-GB" sz="3200" dirty="0" smtClean="0">
                <a:effectLst>
                  <a:outerShdw blurRad="38100" dist="38100" dir="2700000" algn="tl">
                    <a:srgbClr val="000000">
                      <a:alpha val="43137"/>
                    </a:srgbClr>
                  </a:outerShdw>
                </a:effectLst>
              </a:rPr>
              <a:t>6 years</a:t>
            </a:r>
            <a:endParaRPr lang="en-GB" sz="3200" dirty="0">
              <a:effectLst>
                <a:outerShdw blurRad="38100" dist="38100" dir="2700000" algn="tl">
                  <a:srgbClr val="000000">
                    <a:alpha val="43137"/>
                  </a:srgbClr>
                </a:outerShdw>
              </a:effectLst>
            </a:endParaRPr>
          </a:p>
        </p:txBody>
      </p:sp>
      <p:sp>
        <p:nvSpPr>
          <p:cNvPr id="12" name="TextBox 11"/>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5" name="TextBox 4"/>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pic>
        <p:nvPicPr>
          <p:cNvPr id="8194" name="Picture 2" descr="https://s3-eu-central-1.amazonaws.com/centaur-wp/theengineer/prod/content/uploads/2015/12/15115248/15329296092_acf1eafcf5_b-751x500.jpg"/>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980526" y="3597620"/>
            <a:ext cx="5182949" cy="2499308"/>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42838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xEl>
                                              <p:pRg st="4" end="4"/>
                                            </p:txEl>
                                          </p:spTgt>
                                        </p:tgtEl>
                                        <p:attrNameLst>
                                          <p:attrName>ppt_x</p:attrName>
                                          <p:attrName>ppt_y</p:attrName>
                                        </p:attrNameLst>
                                      </p:cBhvr>
                                    </p:animMotion>
                                    <p:animRot by="1500000">
                                      <p:cBhvr>
                                        <p:cTn id="7" dur="125" fill="hold">
                                          <p:stCondLst>
                                            <p:cond delay="0"/>
                                          </p:stCondLst>
                                        </p:cTn>
                                        <p:tgtEl>
                                          <p:spTgt spid="2">
                                            <p:txEl>
                                              <p:pRg st="4" end="4"/>
                                            </p:txEl>
                                          </p:spTgt>
                                        </p:tgtEl>
                                        <p:attrNameLst>
                                          <p:attrName>r</p:attrName>
                                        </p:attrNameLst>
                                      </p:cBhvr>
                                    </p:animRot>
                                    <p:animRot by="-1500000">
                                      <p:cBhvr>
                                        <p:cTn id="8" dur="125" fill="hold">
                                          <p:stCondLst>
                                            <p:cond delay="125"/>
                                          </p:stCondLst>
                                        </p:cTn>
                                        <p:tgtEl>
                                          <p:spTgt spid="2">
                                            <p:txEl>
                                              <p:pRg st="4" end="4"/>
                                            </p:txEl>
                                          </p:spTgt>
                                        </p:tgtEl>
                                        <p:attrNameLst>
                                          <p:attrName>r</p:attrName>
                                        </p:attrNameLst>
                                      </p:cBhvr>
                                    </p:animRot>
                                    <p:animRot by="-1500000">
                                      <p:cBhvr>
                                        <p:cTn id="9" dur="125" fill="hold">
                                          <p:stCondLst>
                                            <p:cond delay="250"/>
                                          </p:stCondLst>
                                        </p:cTn>
                                        <p:tgtEl>
                                          <p:spTgt spid="2">
                                            <p:txEl>
                                              <p:pRg st="4" end="4"/>
                                            </p:txEl>
                                          </p:spTgt>
                                        </p:tgtEl>
                                        <p:attrNameLst>
                                          <p:attrName>r</p:attrName>
                                        </p:attrNameLst>
                                      </p:cBhvr>
                                    </p:animRot>
                                    <p:animRot by="1500000">
                                      <p:cBhvr>
                                        <p:cTn id="10" dur="125" fill="hold">
                                          <p:stCondLst>
                                            <p:cond delay="375"/>
                                          </p:stCondLst>
                                        </p:cTn>
                                        <p:tgtEl>
                                          <p:spTgt spid="2">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7649" y="965055"/>
            <a:ext cx="6383735" cy="584775"/>
          </a:xfrm>
          <a:prstGeom prst="rect">
            <a:avLst/>
          </a:prstGeom>
          <a:noFill/>
        </p:spPr>
        <p:txBody>
          <a:bodyPr wrap="none" rtlCol="0">
            <a:spAutoFit/>
          </a:bodyPr>
          <a:lstStyle/>
          <a:p>
            <a:r>
              <a:rPr lang="en-GB" sz="3200" dirty="0" smtClean="0">
                <a:solidFill>
                  <a:srgbClr val="92D050"/>
                </a:solidFill>
                <a:effectLst>
                  <a:outerShdw blurRad="38100" dist="38100" dir="2700000" algn="tl">
                    <a:srgbClr val="000000">
                      <a:alpha val="43137"/>
                    </a:srgbClr>
                  </a:outerShdw>
                </a:effectLst>
              </a:rPr>
              <a:t>Here Tim was training in a giant pool.</a:t>
            </a:r>
            <a:endParaRPr lang="en-GB" sz="3200" dirty="0">
              <a:solidFill>
                <a:srgbClr val="92D050"/>
              </a:solidFill>
              <a:effectLst>
                <a:outerShdw blurRad="38100" dist="38100" dir="2700000" algn="tl">
                  <a:srgbClr val="000000">
                    <a:alpha val="43137"/>
                  </a:srgbClr>
                </a:outerShdw>
              </a:effectLst>
            </a:endParaRPr>
          </a:p>
        </p:txBody>
      </p:sp>
      <p:sp>
        <p:nvSpPr>
          <p:cNvPr id="6" name="TextBox 5"/>
          <p:cNvSpPr txBox="1"/>
          <p:nvPr/>
        </p:nvSpPr>
        <p:spPr>
          <a:xfrm>
            <a:off x="4484177" y="142640"/>
            <a:ext cx="3619324" cy="584775"/>
          </a:xfrm>
          <a:prstGeom prst="rect">
            <a:avLst/>
          </a:prstGeom>
          <a:noFill/>
        </p:spPr>
        <p:txBody>
          <a:bodyPr wrap="none" rtlCol="0">
            <a:spAutoFit/>
          </a:bodyPr>
          <a:lstStyle/>
          <a:p>
            <a:r>
              <a:rPr lang="en-GB" sz="3200" dirty="0" smtClean="0">
                <a:solidFill>
                  <a:srgbClr val="92D050"/>
                </a:solidFill>
                <a:effectLst>
                  <a:outerShdw blurRad="38100" dist="38100" dir="2700000" algn="tl">
                    <a:srgbClr val="000000">
                      <a:alpha val="43137"/>
                    </a:srgbClr>
                  </a:outerShdw>
                </a:effectLst>
              </a:rPr>
              <a:t>Spacewalk training…</a:t>
            </a:r>
            <a:endParaRPr lang="en-GB" sz="3200" dirty="0">
              <a:solidFill>
                <a:srgbClr val="92D050"/>
              </a:solidFill>
              <a:effectLst>
                <a:outerShdw blurRad="38100" dist="38100" dir="2700000" algn="tl">
                  <a:srgbClr val="000000">
                    <a:alpha val="43137"/>
                  </a:srgbClr>
                </a:outerShdw>
              </a:effectLst>
            </a:endParaRPr>
          </a:p>
        </p:txBody>
      </p:sp>
      <p:pic>
        <p:nvPicPr>
          <p:cNvPr id="2" name="yr_mqfJomu8"/>
          <p:cNvPicPr>
            <a:picLocks noRot="1" noChangeAspect="1"/>
          </p:cNvPicPr>
          <p:nvPr>
            <a:videoFile r:link="rId1"/>
          </p:nvPr>
        </p:nvPicPr>
        <p:blipFill>
          <a:blip r:embed="rId3"/>
          <a:stretch>
            <a:fillRect/>
          </a:stretch>
        </p:blipFill>
        <p:spPr>
          <a:xfrm>
            <a:off x="798162" y="1572853"/>
            <a:ext cx="8142175" cy="4579974"/>
          </a:xfrm>
          <a:prstGeom prst="rect">
            <a:avLst/>
          </a:prstGeom>
        </p:spPr>
      </p:pic>
      <p:sp>
        <p:nvSpPr>
          <p:cNvPr id="8" name="TextBox 7"/>
          <p:cNvSpPr txBox="1"/>
          <p:nvPr/>
        </p:nvSpPr>
        <p:spPr>
          <a:xfrm>
            <a:off x="3912568" y="6449377"/>
            <a:ext cx="5231432" cy="408623"/>
          </a:xfrm>
          <a:prstGeom prst="roundRect">
            <a:avLst/>
          </a:prstGeom>
          <a:noFill/>
        </p:spPr>
        <p:txBody>
          <a:bodyPr wrap="none" rtlCol="0">
            <a:spAutoFit/>
          </a:bodyPr>
          <a:lstStyle/>
          <a:p>
            <a:r>
              <a:rPr lang="en-GB" dirty="0" smtClean="0"/>
              <a:t>An internet connection is required to watch this video</a:t>
            </a:r>
            <a:endParaRPr lang="en-GB" dirty="0"/>
          </a:p>
        </p:txBody>
      </p:sp>
    </p:spTree>
    <p:extLst>
      <p:ext uri="{BB962C8B-B14F-4D97-AF65-F5344CB8AC3E}">
        <p14:creationId xmlns:p14="http://schemas.microsoft.com/office/powerpoint/2010/main" val="152208385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43074"/>
            <a:ext cx="6179320" cy="2215991"/>
          </a:xfrm>
          <a:prstGeom prst="rect">
            <a:avLst/>
          </a:prstGeom>
          <a:noFill/>
        </p:spPr>
        <p:txBody>
          <a:bodyPr wrap="none" rtlCol="0">
            <a:spAutoFit/>
          </a:bodyPr>
          <a:lstStyle/>
          <a:p>
            <a:pPr marL="514350" indent="-514350">
              <a:spcAft>
                <a:spcPts val="1200"/>
              </a:spcAft>
              <a:buFont typeface="+mj-lt"/>
              <a:buAutoNum type="arabicPeriod" startAt="3"/>
            </a:pPr>
            <a:r>
              <a:rPr lang="en-GB" sz="3200" dirty="0" smtClean="0">
                <a:solidFill>
                  <a:srgbClr val="92D050"/>
                </a:solidFill>
                <a:effectLst>
                  <a:outerShdw blurRad="38100" dist="38100" dir="2700000" algn="tl">
                    <a:srgbClr val="000000">
                      <a:alpha val="43137"/>
                    </a:srgbClr>
                  </a:outerShdw>
                </a:effectLst>
              </a:rPr>
              <a:t>How did Tim Peake get to space?</a:t>
            </a:r>
          </a:p>
          <a:p>
            <a:pPr marL="971550" lvl="1" indent="-514350">
              <a:buFont typeface="+mj-lt"/>
              <a:buAutoNum type="alphaLcParenR"/>
            </a:pPr>
            <a:r>
              <a:rPr lang="en-GB" sz="3200" dirty="0" smtClean="0">
                <a:effectLst>
                  <a:outerShdw blurRad="38100" dist="38100" dir="2700000" algn="tl">
                    <a:srgbClr val="000000">
                      <a:alpha val="43137"/>
                    </a:srgbClr>
                  </a:outerShdw>
                </a:effectLst>
              </a:rPr>
              <a:t>Space shuttle</a:t>
            </a:r>
          </a:p>
          <a:p>
            <a:pPr marL="971550" lvl="1" indent="-514350">
              <a:buFont typeface="+mj-lt"/>
              <a:buAutoNum type="alphaLcParenR"/>
            </a:pPr>
            <a:r>
              <a:rPr lang="en-GB" sz="3200" dirty="0" smtClean="0">
                <a:effectLst>
                  <a:outerShdw blurRad="38100" dist="38100" dir="2700000" algn="tl">
                    <a:srgbClr val="000000">
                      <a:alpha val="43137"/>
                    </a:srgbClr>
                  </a:outerShdw>
                </a:effectLst>
              </a:rPr>
              <a:t>Saturn V rocket</a:t>
            </a:r>
          </a:p>
          <a:p>
            <a:pPr marL="971550" lvl="1" indent="-514350">
              <a:buFont typeface="+mj-lt"/>
              <a:buAutoNum type="alphaLcParenR"/>
            </a:pPr>
            <a:r>
              <a:rPr lang="en-GB" sz="3200" dirty="0" smtClean="0">
                <a:effectLst>
                  <a:outerShdw blurRad="38100" dist="38100" dir="2700000" algn="tl">
                    <a:srgbClr val="000000">
                      <a:alpha val="43137"/>
                    </a:srgbClr>
                  </a:outerShdw>
                </a:effectLst>
              </a:rPr>
              <a:t>Soyuz rocket</a:t>
            </a:r>
            <a:endParaRPr lang="en-GB" sz="3200" dirty="0">
              <a:effectLst>
                <a:outerShdw blurRad="38100" dist="38100" dir="2700000" algn="tl">
                  <a:srgbClr val="000000">
                    <a:alpha val="43137"/>
                  </a:srgbClr>
                </a:outerShdw>
              </a:effectLst>
            </a:endParaRPr>
          </a:p>
        </p:txBody>
      </p:sp>
      <p:sp>
        <p:nvSpPr>
          <p:cNvPr id="12" name="TextBox 11"/>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5" name="TextBox 4"/>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3" name="TextBox 2"/>
          <p:cNvSpPr txBox="1"/>
          <p:nvPr/>
        </p:nvSpPr>
        <p:spPr>
          <a:xfrm>
            <a:off x="4611973" y="1559391"/>
            <a:ext cx="4370854" cy="1631216"/>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solidFill>
                  <a:srgbClr val="00B0F0"/>
                </a:solidFill>
                <a:effectLst>
                  <a:outerShdw blurRad="38100" dist="38100" dir="2700000" algn="tl">
                    <a:srgbClr val="000000">
                      <a:alpha val="43137"/>
                    </a:srgbClr>
                  </a:outerShdw>
                </a:effectLst>
              </a:rPr>
              <a:t>NASA’s shuttles retired in 2011</a:t>
            </a:r>
            <a:endParaRPr lang="en-GB" sz="2000" dirty="0">
              <a:solidFill>
                <a:srgbClr val="00B0F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GB" sz="2000" dirty="0" smtClean="0">
                <a:solidFill>
                  <a:srgbClr val="00B0F0"/>
                </a:solidFill>
                <a:effectLst>
                  <a:outerShdw blurRad="38100" dist="38100" dir="2700000" algn="tl">
                    <a:srgbClr val="000000">
                      <a:alpha val="43137"/>
                    </a:srgbClr>
                  </a:outerShdw>
                </a:effectLst>
              </a:rPr>
              <a:t>Saturn V took Apollo astronauts to the Moon in 60s &amp; 70s</a:t>
            </a:r>
          </a:p>
          <a:p>
            <a:pPr marL="342900" indent="-342900">
              <a:buFont typeface="Arial" panose="020B0604020202020204" pitchFamily="34" charset="0"/>
              <a:buChar char="•"/>
            </a:pPr>
            <a:r>
              <a:rPr lang="en-GB" sz="2000" dirty="0" smtClean="0">
                <a:solidFill>
                  <a:srgbClr val="00B0F0"/>
                </a:solidFill>
                <a:effectLst>
                  <a:outerShdw blurRad="38100" dist="38100" dir="2700000" algn="tl">
                    <a:srgbClr val="000000">
                      <a:alpha val="43137"/>
                    </a:srgbClr>
                  </a:outerShdw>
                </a:effectLst>
              </a:rPr>
              <a:t>The Soyuz is a Russian rocket used to take astronauts to the ISS</a:t>
            </a:r>
            <a:endParaRPr lang="en-GB" sz="2000" dirty="0">
              <a:solidFill>
                <a:srgbClr val="00B0F0"/>
              </a:solidFill>
              <a:effectLst>
                <a:outerShdw blurRad="38100" dist="38100" dir="2700000" algn="tl">
                  <a:srgbClr val="000000">
                    <a:alpha val="43137"/>
                  </a:srgbClr>
                </a:outerShdw>
              </a:effectLst>
            </a:endParaRPr>
          </a:p>
        </p:txBody>
      </p:sp>
      <p:pic>
        <p:nvPicPr>
          <p:cNvPr id="1026" name="Picture 2" descr="https://upload.wikimedia.org/wikipedia/commons/d/d6/STS120LaunchHiRes-edit1.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713748" y="3190607"/>
            <a:ext cx="1416907" cy="2772332"/>
          </a:xfrm>
          <a:prstGeom prst="roundRect">
            <a:avLst>
              <a:gd name="adj" fmla="val 8594"/>
            </a:avLst>
          </a:prstGeom>
          <a:solidFill>
            <a:srgbClr val="FFFFFF">
              <a:shade val="85000"/>
            </a:srgbClr>
          </a:solidFill>
          <a:ln>
            <a:noFill/>
          </a:ln>
          <a:effectLst/>
          <a:extLst/>
        </p:spPr>
      </p:pic>
      <p:pic>
        <p:nvPicPr>
          <p:cNvPr id="6" name="Picture 4" descr="https://upload.wikimedia.org/wikipedia/commons/e/ef/Ksc-69pc-442.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781586" y="3192294"/>
            <a:ext cx="1580828" cy="2770959"/>
          </a:xfrm>
          <a:prstGeom prst="roundRect">
            <a:avLst>
              <a:gd name="adj" fmla="val 8594"/>
            </a:avLst>
          </a:prstGeom>
          <a:solidFill>
            <a:srgbClr val="FFFFFF">
              <a:shade val="85000"/>
            </a:srgbClr>
          </a:solidFill>
          <a:ln>
            <a:noFill/>
          </a:ln>
          <a:effectLst/>
          <a:extLst/>
        </p:spPr>
      </p:pic>
      <p:pic>
        <p:nvPicPr>
          <p:cNvPr id="7" name="Picture 6" descr="http://www.spaceflightnow.com/station/exp9/images/040415soyuzrocket.jpg"/>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6028840" y="3192295"/>
            <a:ext cx="1317522" cy="2795702"/>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2731311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nodeType="click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2">
                                            <p:txEl>
                                              <p:pRg st="3" end="3"/>
                                            </p:txEl>
                                          </p:spTgt>
                                        </p:tgtEl>
                                        <p:attrNameLst>
                                          <p:attrName>ppt_x</p:attrName>
                                          <p:attrName>ppt_y</p:attrName>
                                        </p:attrNameLst>
                                      </p:cBhvr>
                                    </p:animMotion>
                                    <p:animRot by="1500000">
                                      <p:cBhvr>
                                        <p:cTn id="7" dur="125" fill="hold">
                                          <p:stCondLst>
                                            <p:cond delay="0"/>
                                          </p:stCondLst>
                                        </p:cTn>
                                        <p:tgtEl>
                                          <p:spTgt spid="2">
                                            <p:txEl>
                                              <p:pRg st="3" end="3"/>
                                            </p:txEl>
                                          </p:spTgt>
                                        </p:tgtEl>
                                        <p:attrNameLst>
                                          <p:attrName>r</p:attrName>
                                        </p:attrNameLst>
                                      </p:cBhvr>
                                    </p:animRot>
                                    <p:animRot by="-1500000">
                                      <p:cBhvr>
                                        <p:cTn id="8" dur="125" fill="hold">
                                          <p:stCondLst>
                                            <p:cond delay="125"/>
                                          </p:stCondLst>
                                        </p:cTn>
                                        <p:tgtEl>
                                          <p:spTgt spid="2">
                                            <p:txEl>
                                              <p:pRg st="3" end="3"/>
                                            </p:txEl>
                                          </p:spTgt>
                                        </p:tgtEl>
                                        <p:attrNameLst>
                                          <p:attrName>r</p:attrName>
                                        </p:attrNameLst>
                                      </p:cBhvr>
                                    </p:animRot>
                                    <p:animRot by="-1500000">
                                      <p:cBhvr>
                                        <p:cTn id="9" dur="125" fill="hold">
                                          <p:stCondLst>
                                            <p:cond delay="250"/>
                                          </p:stCondLst>
                                        </p:cTn>
                                        <p:tgtEl>
                                          <p:spTgt spid="2">
                                            <p:txEl>
                                              <p:pRg st="3" end="3"/>
                                            </p:txEl>
                                          </p:spTgt>
                                        </p:tgtEl>
                                        <p:attrNameLst>
                                          <p:attrName>r</p:attrName>
                                        </p:attrNameLst>
                                      </p:cBhvr>
                                    </p:animRot>
                                    <p:animRot by="1500000">
                                      <p:cBhvr>
                                        <p:cTn id="10" dur="125" fill="hold">
                                          <p:stCondLst>
                                            <p:cond delay="375"/>
                                          </p:stCondLst>
                                        </p:cTn>
                                        <p:tgtEl>
                                          <p:spTgt spid="2">
                                            <p:txEl>
                                              <p:pRg st="3" end="3"/>
                                            </p:txEl>
                                          </p:spTgt>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43074"/>
            <a:ext cx="7527895" cy="2708434"/>
          </a:xfrm>
          <a:prstGeom prst="rect">
            <a:avLst/>
          </a:prstGeom>
          <a:noFill/>
        </p:spPr>
        <p:txBody>
          <a:bodyPr wrap="none" rtlCol="0">
            <a:spAutoFit/>
          </a:bodyPr>
          <a:lstStyle/>
          <a:p>
            <a:pPr marL="514350" indent="-514350">
              <a:buFont typeface="+mj-lt"/>
              <a:buAutoNum type="arabicPeriod" startAt="4"/>
            </a:pPr>
            <a:r>
              <a:rPr lang="en-GB" sz="3200" dirty="0" smtClean="0">
                <a:solidFill>
                  <a:srgbClr val="92D050"/>
                </a:solidFill>
                <a:effectLst>
                  <a:outerShdw blurRad="38100" dist="38100" dir="2700000" algn="tl">
                    <a:srgbClr val="000000">
                      <a:alpha val="43137"/>
                    </a:srgbClr>
                  </a:outerShdw>
                </a:effectLst>
              </a:rPr>
              <a:t>Rockets need fuel, something to light the</a:t>
            </a:r>
          </a:p>
          <a:p>
            <a:pPr>
              <a:spcAft>
                <a:spcPts val="1200"/>
              </a:spcAft>
            </a:pPr>
            <a:r>
              <a:rPr lang="en-GB" sz="3200" dirty="0" smtClean="0">
                <a:solidFill>
                  <a:srgbClr val="92D050"/>
                </a:solidFill>
                <a:effectLst>
                  <a:outerShdw blurRad="38100" dist="38100" dir="2700000" algn="tl">
                    <a:srgbClr val="000000">
                      <a:alpha val="43137"/>
                    </a:srgbClr>
                  </a:outerShdw>
                </a:effectLst>
              </a:rPr>
              <a:t>	fuel and what other thing to launch?</a:t>
            </a:r>
          </a:p>
          <a:p>
            <a:pPr marL="971550" lvl="1" indent="-514350">
              <a:buFont typeface="+mj-lt"/>
              <a:buAutoNum type="alphaLcParenR"/>
            </a:pPr>
            <a:r>
              <a:rPr lang="en-GB" sz="3200" dirty="0" smtClean="0">
                <a:effectLst>
                  <a:outerShdw blurRad="38100" dist="38100" dir="2700000" algn="tl">
                    <a:srgbClr val="000000">
                      <a:alpha val="43137"/>
                    </a:srgbClr>
                  </a:outerShdw>
                </a:effectLst>
              </a:rPr>
              <a:t>Carbon Dioxide</a:t>
            </a:r>
          </a:p>
          <a:p>
            <a:pPr marL="971550" lvl="1" indent="-514350">
              <a:buFont typeface="+mj-lt"/>
              <a:buAutoNum type="alphaLcParenR"/>
            </a:pPr>
            <a:r>
              <a:rPr lang="en-GB" sz="3200" dirty="0" smtClean="0">
                <a:effectLst>
                  <a:outerShdw blurRad="38100" dist="38100" dir="2700000" algn="tl">
                    <a:srgbClr val="000000">
                      <a:alpha val="43137"/>
                    </a:srgbClr>
                  </a:outerShdw>
                </a:effectLst>
              </a:rPr>
              <a:t>Oxygen</a:t>
            </a:r>
          </a:p>
          <a:p>
            <a:pPr marL="971550" lvl="1" indent="-514350">
              <a:buFont typeface="+mj-lt"/>
              <a:buAutoNum type="alphaLcParenR"/>
            </a:pPr>
            <a:r>
              <a:rPr lang="en-GB" sz="3200" dirty="0" smtClean="0">
                <a:effectLst>
                  <a:outerShdw blurRad="38100" dist="38100" dir="2700000" algn="tl">
                    <a:srgbClr val="000000">
                      <a:alpha val="43137"/>
                    </a:srgbClr>
                  </a:outerShdw>
                </a:effectLst>
              </a:rPr>
              <a:t>Gravity</a:t>
            </a:r>
            <a:endParaRPr lang="en-GB" sz="3200" dirty="0">
              <a:effectLst>
                <a:outerShdw blurRad="38100" dist="38100" dir="2700000" algn="tl">
                  <a:srgbClr val="000000">
                    <a:alpha val="43137"/>
                  </a:srgbClr>
                </a:outerShdw>
              </a:effectLst>
            </a:endParaRPr>
          </a:p>
        </p:txBody>
      </p:sp>
      <p:sp>
        <p:nvSpPr>
          <p:cNvPr id="12" name="TextBox 11"/>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5" name="TextBox 4"/>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pic>
        <p:nvPicPr>
          <p:cNvPr id="4098" name="Picture 2" descr="http://www.nasa.gov/sites/default/files/thumbnails/image/nhq201512150014.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334710" y="2923953"/>
            <a:ext cx="5573847" cy="3200400"/>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14202255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xEl>
                                              <p:pRg st="3" end="3"/>
                                            </p:txEl>
                                          </p:spTgt>
                                        </p:tgtEl>
                                        <p:attrNameLst>
                                          <p:attrName>ppt_x</p:attrName>
                                          <p:attrName>ppt_y</p:attrName>
                                        </p:attrNameLst>
                                      </p:cBhvr>
                                    </p:animMotion>
                                    <p:animRot by="1500000">
                                      <p:cBhvr>
                                        <p:cTn id="7" dur="125" fill="hold">
                                          <p:stCondLst>
                                            <p:cond delay="0"/>
                                          </p:stCondLst>
                                        </p:cTn>
                                        <p:tgtEl>
                                          <p:spTgt spid="2">
                                            <p:txEl>
                                              <p:pRg st="3" end="3"/>
                                            </p:txEl>
                                          </p:spTgt>
                                        </p:tgtEl>
                                        <p:attrNameLst>
                                          <p:attrName>r</p:attrName>
                                        </p:attrNameLst>
                                      </p:cBhvr>
                                    </p:animRot>
                                    <p:animRot by="-1500000">
                                      <p:cBhvr>
                                        <p:cTn id="8" dur="125" fill="hold">
                                          <p:stCondLst>
                                            <p:cond delay="125"/>
                                          </p:stCondLst>
                                        </p:cTn>
                                        <p:tgtEl>
                                          <p:spTgt spid="2">
                                            <p:txEl>
                                              <p:pRg st="3" end="3"/>
                                            </p:txEl>
                                          </p:spTgt>
                                        </p:tgtEl>
                                        <p:attrNameLst>
                                          <p:attrName>r</p:attrName>
                                        </p:attrNameLst>
                                      </p:cBhvr>
                                    </p:animRot>
                                    <p:animRot by="-1500000">
                                      <p:cBhvr>
                                        <p:cTn id="9" dur="125" fill="hold">
                                          <p:stCondLst>
                                            <p:cond delay="250"/>
                                          </p:stCondLst>
                                        </p:cTn>
                                        <p:tgtEl>
                                          <p:spTgt spid="2">
                                            <p:txEl>
                                              <p:pRg st="3" end="3"/>
                                            </p:txEl>
                                          </p:spTgt>
                                        </p:tgtEl>
                                        <p:attrNameLst>
                                          <p:attrName>r</p:attrName>
                                        </p:attrNameLst>
                                      </p:cBhvr>
                                    </p:animRot>
                                    <p:animRot by="1500000">
                                      <p:cBhvr>
                                        <p:cTn id="10" dur="125" fill="hold">
                                          <p:stCondLst>
                                            <p:cond delay="375"/>
                                          </p:stCondLst>
                                        </p:cTn>
                                        <p:tgtEl>
                                          <p:spTgt spid="2">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051560"/>
            <a:ext cx="5675015" cy="4524315"/>
          </a:xfrm>
          <a:prstGeom prst="rect">
            <a:avLst/>
          </a:prstGeom>
          <a:noFill/>
        </p:spPr>
        <p:txBody>
          <a:bodyPr wrap="none" rtlCol="0">
            <a:spAutoFit/>
          </a:bodyPr>
          <a:lstStyle/>
          <a:p>
            <a:pPr marL="514350" indent="-514350">
              <a:buFont typeface="+mj-lt"/>
              <a:buAutoNum type="arabicPeriod" startAt="5"/>
            </a:pPr>
            <a:r>
              <a:rPr lang="en-GB" sz="3200" dirty="0" smtClean="0">
                <a:solidFill>
                  <a:srgbClr val="92D050"/>
                </a:solidFill>
                <a:effectLst>
                  <a:outerShdw blurRad="38100" dist="38100" dir="2700000" algn="tl">
                    <a:srgbClr val="000000">
                      <a:alpha val="43137"/>
                    </a:srgbClr>
                  </a:outerShdw>
                </a:effectLst>
              </a:rPr>
              <a:t>Where did Tim go in space?</a:t>
            </a:r>
          </a:p>
          <a:p>
            <a:pPr marL="342900" indent="-342900">
              <a:buFont typeface="+mj-lt"/>
              <a:buAutoNum type="arabicPeriod" startAt="5"/>
            </a:pPr>
            <a:endParaRPr lang="en-GB" sz="3200" dirty="0" smtClean="0">
              <a:solidFill>
                <a:srgbClr val="92D050"/>
              </a:solidFill>
              <a:effectLst>
                <a:outerShdw blurRad="38100" dist="38100" dir="2700000" algn="tl">
                  <a:srgbClr val="000000">
                    <a:alpha val="43137"/>
                  </a:srgbClr>
                </a:outerShdw>
              </a:effectLst>
            </a:endParaRPr>
          </a:p>
          <a:p>
            <a:pPr marL="971550" lvl="1" indent="-514350">
              <a:buFont typeface="+mj-lt"/>
              <a:buAutoNum type="alphaLcParenR"/>
            </a:pPr>
            <a:r>
              <a:rPr lang="en-GB" sz="3200" dirty="0" smtClean="0">
                <a:effectLst>
                  <a:outerShdw blurRad="38100" dist="38100" dir="2700000" algn="tl">
                    <a:srgbClr val="000000">
                      <a:alpha val="43137"/>
                    </a:srgbClr>
                  </a:outerShdw>
                </a:effectLst>
              </a:rPr>
              <a:t>The Moon</a:t>
            </a:r>
          </a:p>
          <a:p>
            <a:pPr marL="971550" lvl="1" indent="-514350">
              <a:buFont typeface="+mj-lt"/>
              <a:buAutoNum type="alphaLcParenR"/>
            </a:pPr>
            <a:endParaRPr lang="en-GB" sz="3200" dirty="0" smtClean="0">
              <a:effectLst>
                <a:outerShdw blurRad="38100" dist="38100" dir="2700000" algn="tl">
                  <a:srgbClr val="000000">
                    <a:alpha val="43137"/>
                  </a:srgbClr>
                </a:outerShdw>
              </a:effectLst>
            </a:endParaRPr>
          </a:p>
          <a:p>
            <a:pPr marL="971550" lvl="1" indent="-514350">
              <a:buFont typeface="+mj-lt"/>
              <a:buAutoNum type="alphaLcParenR"/>
            </a:pPr>
            <a:endParaRPr lang="en-GB" sz="3200" dirty="0" smtClean="0">
              <a:effectLst>
                <a:outerShdw blurRad="38100" dist="38100" dir="2700000" algn="tl">
                  <a:srgbClr val="000000">
                    <a:alpha val="43137"/>
                  </a:srgbClr>
                </a:outerShdw>
              </a:effectLst>
            </a:endParaRPr>
          </a:p>
          <a:p>
            <a:pPr marL="971550" lvl="1" indent="-514350">
              <a:buFont typeface="+mj-lt"/>
              <a:buAutoNum type="alphaLcParenR"/>
            </a:pPr>
            <a:r>
              <a:rPr lang="en-GB" sz="3200" dirty="0" smtClean="0">
                <a:effectLst>
                  <a:outerShdw blurRad="38100" dist="38100" dir="2700000" algn="tl">
                    <a:srgbClr val="000000">
                      <a:alpha val="43137"/>
                    </a:srgbClr>
                  </a:outerShdw>
                </a:effectLst>
              </a:rPr>
              <a:t>MIR Space Station</a:t>
            </a:r>
          </a:p>
          <a:p>
            <a:pPr marL="971550" lvl="1" indent="-514350">
              <a:buFont typeface="+mj-lt"/>
              <a:buAutoNum type="alphaLcParenR"/>
            </a:pPr>
            <a:endParaRPr lang="en-GB" sz="3200" dirty="0" smtClean="0">
              <a:effectLst>
                <a:outerShdw blurRad="38100" dist="38100" dir="2700000" algn="tl">
                  <a:srgbClr val="000000">
                    <a:alpha val="43137"/>
                  </a:srgbClr>
                </a:outerShdw>
              </a:effectLst>
            </a:endParaRPr>
          </a:p>
          <a:p>
            <a:pPr marL="971550" lvl="1" indent="-514350">
              <a:buFont typeface="+mj-lt"/>
              <a:buAutoNum type="alphaLcParenR"/>
            </a:pPr>
            <a:endParaRPr lang="en-GB" sz="3200" dirty="0" smtClean="0">
              <a:effectLst>
                <a:outerShdw blurRad="38100" dist="38100" dir="2700000" algn="tl">
                  <a:srgbClr val="000000">
                    <a:alpha val="43137"/>
                  </a:srgbClr>
                </a:outerShdw>
              </a:effectLst>
            </a:endParaRPr>
          </a:p>
          <a:p>
            <a:pPr marL="971550" lvl="1" indent="-514350">
              <a:buFont typeface="+mj-lt"/>
              <a:buAutoNum type="alphaLcParenR"/>
            </a:pPr>
            <a:r>
              <a:rPr lang="en-GB" sz="3200" dirty="0" smtClean="0">
                <a:effectLst>
                  <a:outerShdw blurRad="38100" dist="38100" dir="2700000" algn="tl">
                    <a:srgbClr val="000000">
                      <a:alpha val="43137"/>
                    </a:srgbClr>
                  </a:outerShdw>
                </a:effectLst>
              </a:rPr>
              <a:t>International Space Station</a:t>
            </a:r>
            <a:endParaRPr lang="en-GB" sz="3200" dirty="0">
              <a:effectLst>
                <a:outerShdw blurRad="38100" dist="38100" dir="2700000" algn="tl">
                  <a:srgbClr val="000000">
                    <a:alpha val="43137"/>
                  </a:srgbClr>
                </a:outerShdw>
              </a:effectLst>
            </a:endParaRPr>
          </a:p>
        </p:txBody>
      </p:sp>
      <p:sp>
        <p:nvSpPr>
          <p:cNvPr id="12" name="TextBox 11"/>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5" name="TextBox 4"/>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Tree>
    <p:extLst>
      <p:ext uri="{BB962C8B-B14F-4D97-AF65-F5344CB8AC3E}">
        <p14:creationId xmlns:p14="http://schemas.microsoft.com/office/powerpoint/2010/main" val="131026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nodeType="click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2">
                                            <p:txEl>
                                              <p:pRg st="8" end="8"/>
                                            </p:txEl>
                                          </p:spTgt>
                                        </p:tgtEl>
                                        <p:attrNameLst>
                                          <p:attrName>ppt_x</p:attrName>
                                          <p:attrName>ppt_y</p:attrName>
                                        </p:attrNameLst>
                                      </p:cBhvr>
                                    </p:animMotion>
                                    <p:animRot by="1500000">
                                      <p:cBhvr>
                                        <p:cTn id="7" dur="125" fill="hold">
                                          <p:stCondLst>
                                            <p:cond delay="0"/>
                                          </p:stCondLst>
                                        </p:cTn>
                                        <p:tgtEl>
                                          <p:spTgt spid="2">
                                            <p:txEl>
                                              <p:pRg st="8" end="8"/>
                                            </p:txEl>
                                          </p:spTgt>
                                        </p:tgtEl>
                                        <p:attrNameLst>
                                          <p:attrName>r</p:attrName>
                                        </p:attrNameLst>
                                      </p:cBhvr>
                                    </p:animRot>
                                    <p:animRot by="-1500000">
                                      <p:cBhvr>
                                        <p:cTn id="8" dur="125" fill="hold">
                                          <p:stCondLst>
                                            <p:cond delay="125"/>
                                          </p:stCondLst>
                                        </p:cTn>
                                        <p:tgtEl>
                                          <p:spTgt spid="2">
                                            <p:txEl>
                                              <p:pRg st="8" end="8"/>
                                            </p:txEl>
                                          </p:spTgt>
                                        </p:tgtEl>
                                        <p:attrNameLst>
                                          <p:attrName>r</p:attrName>
                                        </p:attrNameLst>
                                      </p:cBhvr>
                                    </p:animRot>
                                    <p:animRot by="-1500000">
                                      <p:cBhvr>
                                        <p:cTn id="9" dur="125" fill="hold">
                                          <p:stCondLst>
                                            <p:cond delay="250"/>
                                          </p:stCondLst>
                                        </p:cTn>
                                        <p:tgtEl>
                                          <p:spTgt spid="2">
                                            <p:txEl>
                                              <p:pRg st="8" end="8"/>
                                            </p:txEl>
                                          </p:spTgt>
                                        </p:tgtEl>
                                        <p:attrNameLst>
                                          <p:attrName>r</p:attrName>
                                        </p:attrNameLst>
                                      </p:cBhvr>
                                    </p:animRot>
                                    <p:animRot by="1500000">
                                      <p:cBhvr>
                                        <p:cTn id="10" dur="125" fill="hold">
                                          <p:stCondLst>
                                            <p:cond delay="375"/>
                                          </p:stCondLst>
                                        </p:cTn>
                                        <p:tgtEl>
                                          <p:spTgt spid="2">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7649" y="965055"/>
            <a:ext cx="7422609" cy="584775"/>
          </a:xfrm>
          <a:prstGeom prst="rect">
            <a:avLst/>
          </a:prstGeom>
          <a:noFill/>
        </p:spPr>
        <p:txBody>
          <a:bodyPr wrap="none" rtlCol="0">
            <a:spAutoFit/>
          </a:bodyPr>
          <a:lstStyle/>
          <a:p>
            <a:r>
              <a:rPr lang="en-GB" sz="3200" dirty="0" smtClean="0">
                <a:solidFill>
                  <a:srgbClr val="92D050"/>
                </a:solidFill>
                <a:effectLst>
                  <a:outerShdw blurRad="38100" dist="38100" dir="2700000" algn="tl">
                    <a:srgbClr val="000000">
                      <a:alpha val="43137"/>
                    </a:srgbClr>
                  </a:outerShdw>
                </a:effectLst>
              </a:rPr>
              <a:t>Watch again Tim’s launch on 15</a:t>
            </a:r>
            <a:r>
              <a:rPr lang="en-GB" sz="3200" baseline="30000" dirty="0" smtClean="0">
                <a:solidFill>
                  <a:srgbClr val="92D050"/>
                </a:solidFill>
                <a:effectLst>
                  <a:outerShdw blurRad="38100" dist="38100" dir="2700000" algn="tl">
                    <a:srgbClr val="000000">
                      <a:alpha val="43137"/>
                    </a:srgbClr>
                  </a:outerShdw>
                </a:effectLst>
              </a:rPr>
              <a:t>th</a:t>
            </a:r>
            <a:r>
              <a:rPr lang="en-GB" sz="3200" dirty="0" smtClean="0">
                <a:solidFill>
                  <a:srgbClr val="92D050"/>
                </a:solidFill>
                <a:effectLst>
                  <a:outerShdw blurRad="38100" dist="38100" dir="2700000" algn="tl">
                    <a:srgbClr val="000000">
                      <a:alpha val="43137"/>
                    </a:srgbClr>
                  </a:outerShdw>
                </a:effectLst>
              </a:rPr>
              <a:t> Dec 2015.</a:t>
            </a:r>
            <a:endParaRPr lang="en-GB" sz="3200" dirty="0">
              <a:solidFill>
                <a:srgbClr val="92D050"/>
              </a:solidFill>
              <a:effectLst>
                <a:outerShdw blurRad="38100" dist="38100" dir="2700000" algn="tl">
                  <a:srgbClr val="000000">
                    <a:alpha val="43137"/>
                  </a:srgbClr>
                </a:outerShdw>
              </a:effectLst>
            </a:endParaRPr>
          </a:p>
        </p:txBody>
      </p:sp>
      <p:sp>
        <p:nvSpPr>
          <p:cNvPr id="6" name="TextBox 5"/>
          <p:cNvSpPr txBox="1"/>
          <p:nvPr/>
        </p:nvSpPr>
        <p:spPr>
          <a:xfrm>
            <a:off x="3740259" y="142641"/>
            <a:ext cx="5200078" cy="584775"/>
          </a:xfrm>
          <a:prstGeom prst="rect">
            <a:avLst/>
          </a:prstGeom>
          <a:noFill/>
        </p:spPr>
        <p:txBody>
          <a:bodyPr wrap="none" rtlCol="0">
            <a:spAutoFit/>
          </a:bodyPr>
          <a:lstStyle/>
          <a:p>
            <a:r>
              <a:rPr lang="en-GB" sz="3200" dirty="0" smtClean="0">
                <a:solidFill>
                  <a:srgbClr val="92D050"/>
                </a:solidFill>
                <a:effectLst>
                  <a:outerShdw blurRad="38100" dist="38100" dir="2700000" algn="tl">
                    <a:srgbClr val="000000">
                      <a:alpha val="43137"/>
                    </a:srgbClr>
                  </a:outerShdw>
                </a:effectLst>
              </a:rPr>
              <a:t>Tim’s first moments in space…</a:t>
            </a:r>
            <a:endParaRPr lang="en-GB" sz="3200" dirty="0">
              <a:solidFill>
                <a:srgbClr val="92D050"/>
              </a:solidFill>
              <a:effectLst>
                <a:outerShdw blurRad="38100" dist="38100" dir="2700000" algn="tl">
                  <a:srgbClr val="000000">
                    <a:alpha val="43137"/>
                  </a:srgbClr>
                </a:outerShdw>
              </a:effectLst>
            </a:endParaRPr>
          </a:p>
        </p:txBody>
      </p:sp>
      <p:pic>
        <p:nvPicPr>
          <p:cNvPr id="4" name="2S48F6cxfoE"/>
          <p:cNvPicPr>
            <a:picLocks noRot="1" noChangeAspect="1"/>
          </p:cNvPicPr>
          <p:nvPr>
            <a:videoFile r:link="rId1"/>
          </p:nvPr>
        </p:nvPicPr>
        <p:blipFill>
          <a:blip r:embed="rId3"/>
          <a:stretch>
            <a:fillRect/>
          </a:stretch>
        </p:blipFill>
        <p:spPr>
          <a:xfrm>
            <a:off x="813661" y="1549830"/>
            <a:ext cx="8128002" cy="4572001"/>
          </a:xfrm>
          <a:prstGeom prst="rect">
            <a:avLst/>
          </a:prstGeom>
        </p:spPr>
      </p:pic>
      <p:sp>
        <p:nvSpPr>
          <p:cNvPr id="8" name="TextBox 7"/>
          <p:cNvSpPr txBox="1"/>
          <p:nvPr/>
        </p:nvSpPr>
        <p:spPr>
          <a:xfrm>
            <a:off x="3912568" y="6449377"/>
            <a:ext cx="5231432" cy="408623"/>
          </a:xfrm>
          <a:prstGeom prst="roundRect">
            <a:avLst/>
          </a:prstGeom>
          <a:noFill/>
        </p:spPr>
        <p:txBody>
          <a:bodyPr wrap="none" rtlCol="0">
            <a:spAutoFit/>
          </a:bodyPr>
          <a:lstStyle/>
          <a:p>
            <a:r>
              <a:rPr lang="en-GB" dirty="0" smtClean="0"/>
              <a:t>An internet connection is required to watch this video</a:t>
            </a:r>
            <a:endParaRPr lang="en-GB" dirty="0"/>
          </a:p>
        </p:txBody>
      </p:sp>
    </p:spTree>
    <p:extLst>
      <p:ext uri="{BB962C8B-B14F-4D97-AF65-F5344CB8AC3E}">
        <p14:creationId xmlns:p14="http://schemas.microsoft.com/office/powerpoint/2010/main" val="22594237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6385</TotalTime>
  <Words>1410</Words>
  <Application>Microsoft Office PowerPoint</Application>
  <PresentationFormat>On-screen Show (4:3)</PresentationFormat>
  <Paragraphs>231</Paragraphs>
  <Slides>33</Slides>
  <Notes>12</Notes>
  <HiddenSlides>0</HiddenSlides>
  <MMClips>9</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would you like to see Tim do?</vt:lpstr>
      <vt:lpstr>Your activities</vt:lpstr>
      <vt:lpstr>Task 1(a): Water absorption</vt:lpstr>
      <vt:lpstr>PowerPoint Presentation</vt:lpstr>
      <vt:lpstr>PowerPoint Presentation</vt:lpstr>
      <vt:lpstr>PowerPoint Presentation</vt:lpstr>
      <vt:lpstr>PowerPoint Presentation</vt:lpstr>
      <vt:lpstr>Task 1(b): Air pressure</vt:lpstr>
      <vt:lpstr>PowerPoint Presentation</vt:lpstr>
      <vt:lpstr>PowerPoint Presentation</vt:lpstr>
      <vt:lpstr>PowerPoint Presentation</vt:lpstr>
      <vt:lpstr>PowerPoint Presentation</vt:lpstr>
      <vt:lpstr>Task 2: Robotic arms</vt:lpstr>
      <vt:lpstr>PowerPoint Presentation</vt:lpstr>
      <vt:lpstr>PowerPoint Presentation</vt:lpstr>
      <vt:lpstr>PowerPoint Presentation</vt:lpstr>
      <vt:lpstr>Optional task: Water filtering</vt:lpstr>
      <vt:lpstr>Water filtering</vt:lpstr>
      <vt:lpstr>PowerPoint Presentation</vt:lpstr>
    </vt:vector>
  </TitlesOfParts>
  <Company>ASDC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Destination Space</dc:title>
  <dc:creator>jamie.sloan@manchester.ac.uk</dc:creator>
  <cp:lastModifiedBy>Jamie Sloan</cp:lastModifiedBy>
  <cp:revision>101</cp:revision>
  <dcterms:created xsi:type="dcterms:W3CDTF">2015-08-28T13:27:31Z</dcterms:created>
  <dcterms:modified xsi:type="dcterms:W3CDTF">2016-02-15T14:59:25Z</dcterms:modified>
</cp:coreProperties>
</file>