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84" r:id="rId5"/>
    <p:sldId id="288" r:id="rId6"/>
    <p:sldId id="277" r:id="rId7"/>
    <p:sldId id="291" r:id="rId8"/>
    <p:sldId id="281" r:id="rId9"/>
    <p:sldId id="286" r:id="rId10"/>
    <p:sldId id="278" r:id="rId11"/>
    <p:sldId id="282" r:id="rId12"/>
    <p:sldId id="279" r:id="rId13"/>
    <p:sldId id="283" r:id="rId14"/>
    <p:sldId id="290" r:id="rId15"/>
    <p:sldId id="289" r:id="rId16"/>
    <p:sldId id="292" r:id="rId17"/>
    <p:sldId id="296" r:id="rId18"/>
    <p:sldId id="311" r:id="rId19"/>
    <p:sldId id="312" r:id="rId20"/>
    <p:sldId id="313" r:id="rId21"/>
    <p:sldId id="299" r:id="rId22"/>
    <p:sldId id="302" r:id="rId23"/>
    <p:sldId id="314" r:id="rId24"/>
    <p:sldId id="315" r:id="rId25"/>
    <p:sldId id="316" r:id="rId26"/>
    <p:sldId id="318" r:id="rId27"/>
    <p:sldId id="319" r:id="rId28"/>
    <p:sldId id="293" r:id="rId29"/>
    <p:sldId id="294" r:id="rId30"/>
    <p:sldId id="320" r:id="rId31"/>
    <p:sldId id="321" r:id="rId32"/>
    <p:sldId id="322" r:id="rId33"/>
    <p:sldId id="323" r:id="rId34"/>
    <p:sldId id="295" r:id="rId35"/>
    <p:sldId id="307" r:id="rId36"/>
    <p:sldId id="308" r:id="rId37"/>
    <p:sldId id="324" r:id="rId38"/>
    <p:sldId id="32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0">
          <p15:clr>
            <a:srgbClr val="A4A3A4"/>
          </p15:clr>
        </p15:guide>
        <p15:guide id="2" pos="1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52E"/>
    <a:srgbClr val="231C3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388" autoAdjust="0"/>
  </p:normalViewPr>
  <p:slideViewPr>
    <p:cSldViewPr snapToGrid="0" snapToObjects="1">
      <p:cViewPr varScale="1">
        <p:scale>
          <a:sx n="83" d="100"/>
          <a:sy n="83" d="100"/>
        </p:scale>
        <p:origin x="-1008" y="-84"/>
      </p:cViewPr>
      <p:guideLst>
        <p:guide orient="horz" pos="470"/>
        <p:guide pos="1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ADD7A-BCD4-7543-A820-D17C7DB656D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351E-495C-B849-A447-02E2807B62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9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3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4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4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351E-495C-B849-A447-02E2807B62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 powerpoint bgd_4-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61D67-74D8-1544-83C8-E8054C50C709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5DF8D-A6FE-D940-AF6C-1EF066967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ews.bbc.co.uk/1/hi/world/asia-pacific/6965410.s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NwWOul4i9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8s2030Zss0" TargetMode="External"/><Relationship Id="rId3" Type="http://schemas.openxmlformats.org/officeDocument/2006/relationships/hyperlink" Target="https://youtu.be/RYJhYbuk3Ms" TargetMode="External"/><Relationship Id="rId7" Type="http://schemas.openxmlformats.org/officeDocument/2006/relationships/hyperlink" Target="https://youtu.be/ZiwtJDSizn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g5-9PMrWBo" TargetMode="External"/><Relationship Id="rId11" Type="http://schemas.openxmlformats.org/officeDocument/2006/relationships/hyperlink" Target="https://youtu.be/uYXYZ9Mp35w" TargetMode="External"/><Relationship Id="rId5" Type="http://schemas.openxmlformats.org/officeDocument/2006/relationships/hyperlink" Target="https://youtu.be/MtNGI-tFZxU" TargetMode="External"/><Relationship Id="rId10" Type="http://schemas.openxmlformats.org/officeDocument/2006/relationships/hyperlink" Target="https://youtu.be/IYkethayJyo" TargetMode="External"/><Relationship Id="rId4" Type="http://schemas.openxmlformats.org/officeDocument/2006/relationships/hyperlink" Target="https://youtu.be/NFIyqjOgGJI" TargetMode="External"/><Relationship Id="rId9" Type="http://schemas.openxmlformats.org/officeDocument/2006/relationships/hyperlink" Target="https://youtu.be/PvIT3l9QYn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m5nUEG5Bj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iFgao91h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hWMHW_Avcs" TargetMode="Externa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-csa.gc.ca/eng/multimedia/games/canadarm2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NRnhvTF4Q4?rel=0&amp;showinfo=0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r_mqfJomu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S48F6cxf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5243" y="113256"/>
            <a:ext cx="5037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5D52E"/>
                </a:solidFill>
                <a:latin typeface="Source Sans Pro Black"/>
                <a:cs typeface="Source Sans Pro Black"/>
              </a:rPr>
              <a:t>Post mission debrief</a:t>
            </a:r>
            <a:endParaRPr lang="en-US" sz="3200" b="1" dirty="0">
              <a:solidFill>
                <a:srgbClr val="45D52E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1111656"/>
            <a:ext cx="42608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0/04/International_Space_Station_after_undocking_of_STS-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422" y="3099603"/>
            <a:ext cx="4744548" cy="3024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914400" y="943074"/>
            <a:ext cx="8062592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far is the ISS above the Earth’s surface?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 kilometres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3,500 kilometres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350,000 kilometres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466" y="2089541"/>
            <a:ext cx="3688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How far an eight year old girl ran over 55 days in 2007</a:t>
            </a:r>
            <a:endParaRPr lang="en-GB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the distance to the </a:t>
            </a:r>
            <a:r>
              <a:rPr lang="en-GB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Moon (384,400 </a:t>
            </a:r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km)</a:t>
            </a:r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482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43074"/>
            <a:ext cx="7518597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does it take the ISS to orbit the</a:t>
            </a:r>
          </a:p>
          <a:p>
            <a:pPr lvl="1"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once?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minute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hours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hours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5122" name="Picture 2" descr="http://www.esa.int/var/esa/storage/images/esa_multimedia/images/2009/09/the_international_space_station_seen_from_space_shuttle_discovery/9882818-3-eng-GB/The_International_Space_Station_seen_from_Space_Shuttle_Discove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3650962"/>
            <a:ext cx="7863840" cy="2488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6126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NwWOul4i9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8164" y="1549831"/>
            <a:ext cx="8106473" cy="4559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164" y="965056"/>
            <a:ext cx="8284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 is orbiting Earth at 28,000 km per hour.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2700" y="156561"/>
            <a:ext cx="3652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out the view…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2568" y="6449377"/>
            <a:ext cx="5231432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internet connection is required to watch this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737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412" y="943074"/>
            <a:ext cx="80788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astronauts’ main job on the ISS?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perform science experiments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observe space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take pictures of the Earth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7170" name="Picture 2" descr="http://home.bt.com/images/cbeebies-star-miss-mouse-is-on-an-adventure-with-astronaut-tim-peake-at-the-international-space-station-136403376174503901-160115082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0451" y="3159065"/>
            <a:ext cx="6400799" cy="3001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01403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412" y="943074"/>
            <a:ext cx="799924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astronauts have to exercise for</a:t>
            </a:r>
          </a:p>
          <a:p>
            <a:r>
              <a:rPr lang="en-GB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day?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minutes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hours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hours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9218" name="Picture 2" descr="http://ichef.bbci.co.uk/news/624/cpsprodpb/D889/production/_87033455_expedition_32_flight_engineer_sunita_williams_exercises_on_col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172" y="2503486"/>
            <a:ext cx="5447583" cy="3622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1632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162" y="793376"/>
            <a:ext cx="8105808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What would you like to see Tim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678" y="1896842"/>
            <a:ext cx="2038644" cy="4284026"/>
          </a:xfrm>
          <a:prstGeom prst="rect">
            <a:avLst/>
          </a:prstGeo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1149117" y="2048490"/>
            <a:ext cx="2121532" cy="442674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questions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5854981" y="2008379"/>
            <a:ext cx="2694230" cy="442674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“water ping-pong”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/>
          </p:cNvPr>
          <p:cNvSpPr txBox="1"/>
          <p:nvPr/>
        </p:nvSpPr>
        <p:spPr>
          <a:xfrm>
            <a:off x="5618680" y="5183982"/>
            <a:ext cx="3166833" cy="442674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space scrambled eggs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/>
          </p:cNvPr>
          <p:cNvSpPr txBox="1"/>
          <p:nvPr/>
        </p:nvSpPr>
        <p:spPr>
          <a:xfrm>
            <a:off x="6449472" y="3596181"/>
            <a:ext cx="1505249" cy="442674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loo!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/>
          </p:cNvPr>
          <p:cNvSpPr txBox="1"/>
          <p:nvPr/>
        </p:nvSpPr>
        <p:spPr>
          <a:xfrm>
            <a:off x="6149631" y="2802280"/>
            <a:ext cx="2104931" cy="442674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some cleaning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/>
          </p:cNvPr>
          <p:cNvSpPr txBox="1"/>
          <p:nvPr/>
        </p:nvSpPr>
        <p:spPr>
          <a:xfrm>
            <a:off x="1167320" y="2985535"/>
            <a:ext cx="2085126" cy="442674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us the view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9"/>
          </p:cNvPr>
          <p:cNvSpPr txBox="1"/>
          <p:nvPr/>
        </p:nvSpPr>
        <p:spPr>
          <a:xfrm>
            <a:off x="995810" y="3922580"/>
            <a:ext cx="2428147" cy="442674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cup of coffee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10"/>
          </p:cNvPr>
          <p:cNvSpPr txBox="1"/>
          <p:nvPr/>
        </p:nvSpPr>
        <p:spPr>
          <a:xfrm>
            <a:off x="1299610" y="4859625"/>
            <a:ext cx="1820547" cy="442674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Brush his teeth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rId11"/>
          </p:cNvPr>
          <p:cNvSpPr txBox="1"/>
          <p:nvPr/>
        </p:nvSpPr>
        <p:spPr>
          <a:xfrm>
            <a:off x="6338392" y="4390082"/>
            <a:ext cx="1727409" cy="442674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shower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10"/>
          </p:cNvPr>
          <p:cNvSpPr txBox="1"/>
          <p:nvPr/>
        </p:nvSpPr>
        <p:spPr>
          <a:xfrm>
            <a:off x="899272" y="5618322"/>
            <a:ext cx="2680764" cy="442674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a thing to watch…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4866" y="6449377"/>
            <a:ext cx="5499134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internet connection is required to watch these videos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043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8162" y="793376"/>
            <a:ext cx="8105808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Your activities</a:t>
            </a:r>
            <a:endParaRPr lang="en-GB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601" y="1751710"/>
            <a:ext cx="494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 your workshop, you completed three activities...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3456" y="4546041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u="sng" dirty="0" smtClean="0">
                <a:solidFill>
                  <a:prstClr val="black"/>
                </a:solidFill>
              </a:rPr>
              <a:t>Task 3</a:t>
            </a:r>
          </a:p>
          <a:p>
            <a:pPr lvl="0" algn="ctr"/>
            <a:r>
              <a:rPr lang="en-GB" dirty="0" smtClean="0">
                <a:solidFill>
                  <a:prstClr val="black"/>
                </a:solidFill>
              </a:rPr>
              <a:t>You </a:t>
            </a:r>
            <a:r>
              <a:rPr lang="en-GB" dirty="0">
                <a:solidFill>
                  <a:prstClr val="black"/>
                </a:solidFill>
              </a:rPr>
              <a:t>practiced moving things around the space station using a robotic arm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0395" y="4407542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u="sng" dirty="0" smtClean="0">
                <a:solidFill>
                  <a:prstClr val="black"/>
                </a:solidFill>
              </a:rPr>
              <a:t>Task 1</a:t>
            </a:r>
          </a:p>
          <a:p>
            <a:pPr lvl="0" algn="ctr"/>
            <a:r>
              <a:rPr lang="en-GB" dirty="0" smtClean="0">
                <a:solidFill>
                  <a:prstClr val="black"/>
                </a:solidFill>
              </a:rPr>
              <a:t>You tested three materials to see which was the best at absorbing carbon dioxide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1193" y="4823040"/>
            <a:ext cx="2721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u="sng" dirty="0" smtClean="0">
                <a:solidFill>
                  <a:prstClr val="black"/>
                </a:solidFill>
              </a:rPr>
              <a:t>Task 2</a:t>
            </a:r>
          </a:p>
          <a:p>
            <a:pPr lvl="0" algn="ctr"/>
            <a:r>
              <a:rPr lang="en-GB" dirty="0" smtClean="0">
                <a:solidFill>
                  <a:prstClr val="black"/>
                </a:solidFill>
              </a:rPr>
              <a:t>You drew circuits using a conductive pen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://www.robotshop.com/media/catalog/product/cache/1/thumbnail/9df78eab33525d08d6e5fb8d27136e95/o/w/owi-535-robotic-arm-ed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943" y="2419964"/>
            <a:ext cx="2775027" cy="208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echnobuffalo.com/wp-content/uploads/2015/09/Circuit-Scribe-Basic-K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193" y="2587539"/>
            <a:ext cx="2551926" cy="19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uropean-coatings.com/var/ezflow_site/storage/images/european-coatings/home/raw-materials-technologies/science-today-coatings-tomorrow/heterogeneous-catalytic-conversion-of-carbon-dioxide/13430928-1-eng-GB/Heterogeneous-catalytic-conversion-of-carbon-diox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981" y="2670110"/>
            <a:ext cx="1750828" cy="17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30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8161" y="931601"/>
            <a:ext cx="8133187" cy="513878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Task 1: CO</a:t>
            </a:r>
            <a:r>
              <a:rPr lang="en-GB" sz="4000" baseline="-25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absorption</a:t>
            </a:r>
            <a:endParaRPr lang="en-GB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161" y="1476277"/>
            <a:ext cx="813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release energy </a:t>
            </a:r>
            <a:r>
              <a:rPr lang="en-GB" dirty="0" smtClean="0"/>
              <a:t>by </a:t>
            </a:r>
            <a:r>
              <a:rPr lang="en-GB" b="1" dirty="0" smtClean="0"/>
              <a:t>respiration</a:t>
            </a:r>
            <a:r>
              <a:rPr lang="en-GB" dirty="0" smtClean="0"/>
              <a:t>. Complete the following respiration equation…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790" y="2083982"/>
            <a:ext cx="768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Glucose + Oxygen </a:t>
            </a:r>
            <a:r>
              <a:rPr lang="en-GB" sz="3200" dirty="0" smtClean="0">
                <a:sym typeface="Wingdings" panose="05000000000000000000" pitchFamily="2" charset="2"/>
              </a:rPr>
              <a:t> Carbon Dioxide + Water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019790" y="2083982"/>
            <a:ext cx="1456660" cy="606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?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7495951" y="2073341"/>
            <a:ext cx="1235028" cy="606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?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97947" y="2840788"/>
            <a:ext cx="813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International Space Station is a </a:t>
            </a:r>
            <a:r>
              <a:rPr lang="en-GB" b="1" dirty="0" smtClean="0"/>
              <a:t>closed environment</a:t>
            </a:r>
            <a:r>
              <a:rPr lang="en-GB" dirty="0" smtClean="0"/>
              <a:t>.</a:t>
            </a:r>
          </a:p>
          <a:p>
            <a:pPr algn="ctr"/>
            <a:r>
              <a:rPr lang="en-GB" dirty="0" smtClean="0"/>
              <a:t>If nothing was done to control this reaction, what would happen to the air on-board?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6179" y="3613238"/>
            <a:ext cx="3997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If left unchecked, the oxygen levels would decrease and the carbon dioxide levels would rise.</a:t>
            </a:r>
          </a:p>
          <a:p>
            <a:pPr algn="ctr"/>
            <a:endParaRPr lang="en-GB" sz="2000" dirty="0" smtClean="0">
              <a:solidFill>
                <a:srgbClr val="0070C0"/>
              </a:solidFill>
            </a:endParaRPr>
          </a:p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The rising carbon dioxide would kill astronauts much quicker than the decreasing oxygen.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pattiisaacs.files.wordpress.com/2011/12/air-composition-pie-chart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097" y="3487118"/>
            <a:ext cx="3363654" cy="24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7947" y="5805377"/>
            <a:ext cx="1721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Composition of air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91020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497" y="1672209"/>
            <a:ext cx="768734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Carbon dioxide only accounts for about 0.03% of the air around us.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If this rises to 1%, you would start to feel drowsy.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At 3% you would be breathing twice as fast as normal.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Levels of 5% or more are toxic.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2100" y="1044740"/>
            <a:ext cx="2125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Deadly CO</a:t>
            </a:r>
            <a:r>
              <a:rPr lang="en-GB" sz="3200" baseline="-25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3200" baseline="-25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497" y="3483567"/>
            <a:ext cx="80488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In 1970, whilst on the way to the Moon, an explosion on-board Apollo 13 caused part of the spacecraft to become unusable. The mission was aborted and the three NASA astronauts used the </a:t>
            </a:r>
            <a:r>
              <a:rPr lang="en-GB" b="1" dirty="0" smtClean="0">
                <a:solidFill>
                  <a:srgbClr val="0070C0"/>
                </a:solidFill>
              </a:rPr>
              <a:t>lunar lander </a:t>
            </a:r>
            <a:r>
              <a:rPr lang="en-GB" dirty="0" smtClean="0">
                <a:solidFill>
                  <a:srgbClr val="0070C0"/>
                </a:solidFill>
              </a:rPr>
              <a:t>as a lifeboat, whilst they returned to Earth.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Unfortunately, there was a problem. The lunar lander was designed to hold </a:t>
            </a:r>
            <a:r>
              <a:rPr lang="en-GB" b="1" dirty="0" smtClean="0">
                <a:solidFill>
                  <a:srgbClr val="0070C0"/>
                </a:solidFill>
              </a:rPr>
              <a:t>two</a:t>
            </a:r>
            <a:r>
              <a:rPr lang="en-GB" dirty="0" smtClean="0">
                <a:solidFill>
                  <a:srgbClr val="0070C0"/>
                </a:solidFill>
              </a:rPr>
              <a:t> astronauts for a day and a half, not </a:t>
            </a:r>
            <a:r>
              <a:rPr lang="en-GB" b="1" dirty="0" smtClean="0">
                <a:solidFill>
                  <a:srgbClr val="0070C0"/>
                </a:solidFill>
              </a:rPr>
              <a:t>three</a:t>
            </a:r>
            <a:r>
              <a:rPr lang="en-GB" dirty="0" smtClean="0">
                <a:solidFill>
                  <a:srgbClr val="0070C0"/>
                </a:solidFill>
              </a:rPr>
              <a:t> astronauts for four days.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Carbon dioxide levels in the lunar </a:t>
            </a:r>
            <a:r>
              <a:rPr lang="en-GB" dirty="0" smtClean="0">
                <a:solidFill>
                  <a:srgbClr val="0070C0"/>
                </a:solidFill>
              </a:rPr>
              <a:t>lander quickly </a:t>
            </a:r>
            <a:r>
              <a:rPr lang="en-GB" dirty="0" smtClean="0">
                <a:solidFill>
                  <a:srgbClr val="0070C0"/>
                </a:solidFill>
              </a:rPr>
              <a:t>began to rise and would </a:t>
            </a:r>
            <a:r>
              <a:rPr lang="en-GB" dirty="0" smtClean="0">
                <a:solidFill>
                  <a:srgbClr val="0070C0"/>
                </a:solidFill>
              </a:rPr>
              <a:t>soon become </a:t>
            </a:r>
            <a:r>
              <a:rPr lang="en-GB" dirty="0" smtClean="0">
                <a:solidFill>
                  <a:srgbClr val="0070C0"/>
                </a:solidFill>
              </a:rPr>
              <a:t>deadly. Mission control had to figure out a way to save the astronauts…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19771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m5nUEG5Bj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0604" y="1640737"/>
            <a:ext cx="8016949" cy="4509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603" y="941759"/>
            <a:ext cx="781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clip of the 1995 movie Apollo 13, which shows the real solution Mission Control came up with…						(some bad language at 1:58)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12568" y="6449377"/>
            <a:ext cx="5231432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internet connection is required to watch this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07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7" name="Picture 2" descr="https://c2.staticflickr.com/4/3852/15143017357_34869b606d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487" y="2877409"/>
            <a:ext cx="4723026" cy="3145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914401" y="1165860"/>
            <a:ext cx="76256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Congratulations on successfully completing your training mission!</a:t>
            </a:r>
          </a:p>
          <a:p>
            <a:pPr algn="ctr"/>
            <a:endParaRPr lang="en-GB" dirty="0" smtClean="0"/>
          </a:p>
          <a:p>
            <a:pPr algn="ctr"/>
            <a:r>
              <a:rPr lang="en-GB" sz="2000" dirty="0" smtClean="0"/>
              <a:t>We are going to check what you learnt during your training.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59874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ziFgao91h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0603" y="1342363"/>
            <a:ext cx="8046548" cy="4526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602" y="973031"/>
            <a:ext cx="781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how is excess carbon dioxide removed on-board the ISS?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12568" y="6449377"/>
            <a:ext cx="5231432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internet connection is required to watch this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0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2498" y="1801085"/>
            <a:ext cx="438061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Look at your results.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Which material was the best at absorbing CO2 and how do you know this?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Compare your results with other groups.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Calibri"/>
                <a:cs typeface="Times New Roman"/>
              </a:rPr>
              <a:t>Did all groups agree on the same material?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Calibri"/>
                <a:cs typeface="Times New Roman"/>
              </a:rPr>
              <a:t>List the ways you made your test a fair one.</a:t>
            </a:r>
            <a:endParaRPr lang="en-GB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Calibri"/>
                <a:cs typeface="Times New Roman"/>
              </a:rPr>
              <a:t>List some sources of error that may have occurred in your test.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8142" y="1097903"/>
            <a:ext cx="6954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material absorbed the most 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GB" sz="3200" baseline="-25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static1.squarespace.com/static/53f50cd6e4b0593b948bd441/554a7efbe4b09f04577b0904/55ce50f2e4b0cc1bf22aea45/1439587042579/?format=1000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3115" y="1932701"/>
            <a:ext cx="3466063" cy="3704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2076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7091" y="889069"/>
            <a:ext cx="5549818" cy="83226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Task 2: Circuits</a:t>
            </a:r>
            <a:endParaRPr lang="en-GB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s://cdn-images-1.medium.com/max/800/0*vJBmugFcD_txNZW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091" y="2377264"/>
            <a:ext cx="619125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818707" y="1620591"/>
            <a:ext cx="802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ISS contains an enormous amount of electrical cables. For the power system alone, there’s an incredible 13 km of wires.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952766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496" y="1698110"/>
            <a:ext cx="771924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All the systems on the ISS have backups (and backup-backups) so if something breaks, things can usually keep working.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Astronauts get some training in electrical engineering, so they’re able to fix things in case something does break.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Even if something does go seriously wrong, the station is wired up to be </a:t>
            </a:r>
            <a:r>
              <a:rPr lang="en-GB" sz="2000" b="1" dirty="0" smtClean="0">
                <a:solidFill>
                  <a:prstClr val="black"/>
                </a:solidFill>
              </a:rPr>
              <a:t>modular</a:t>
            </a:r>
            <a:r>
              <a:rPr lang="en-GB" sz="2000" dirty="0" smtClean="0">
                <a:solidFill>
                  <a:prstClr val="black"/>
                </a:solidFill>
              </a:rPr>
              <a:t>. That means, the different parts don’t rely on each other. If the power to a </a:t>
            </a:r>
            <a:r>
              <a:rPr lang="en-GB" sz="2000" dirty="0" smtClean="0">
                <a:solidFill>
                  <a:prstClr val="black"/>
                </a:solidFill>
              </a:rPr>
              <a:t>section </a:t>
            </a:r>
            <a:r>
              <a:rPr lang="en-GB" sz="2000" dirty="0" smtClean="0">
                <a:solidFill>
                  <a:prstClr val="black"/>
                </a:solidFill>
              </a:rPr>
              <a:t>goes down, the astronauts </a:t>
            </a:r>
            <a:r>
              <a:rPr lang="en-GB" sz="2000" dirty="0" smtClean="0">
                <a:solidFill>
                  <a:prstClr val="black"/>
                </a:solidFill>
              </a:rPr>
              <a:t>can just </a:t>
            </a:r>
            <a:r>
              <a:rPr lang="en-GB" sz="2000" dirty="0" smtClean="0">
                <a:solidFill>
                  <a:prstClr val="black"/>
                </a:solidFill>
              </a:rPr>
              <a:t>close off that section, then live in another section, until they are able to fix the problem.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In the event of something catastrophic happening, the astronauts can always head straight to the Soyuz capsules and perform an emergency descent back to Earth.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0841" y="1095840"/>
            <a:ext cx="397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backup plans…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896795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496" y="1698110"/>
            <a:ext cx="77192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arenR"/>
            </a:pPr>
            <a:r>
              <a:rPr lang="en-GB" sz="2000" dirty="0" smtClean="0">
                <a:solidFill>
                  <a:prstClr val="black"/>
                </a:solidFill>
              </a:rPr>
              <a:t>What </a:t>
            </a:r>
            <a:r>
              <a:rPr lang="en-GB" sz="2000" dirty="0">
                <a:solidFill>
                  <a:prstClr val="black"/>
                </a:solidFill>
              </a:rPr>
              <a:t>are the two types of circuit</a:t>
            </a:r>
            <a:r>
              <a:rPr lang="en-GB" sz="2000" dirty="0" smtClean="0">
                <a:solidFill>
                  <a:prstClr val="black"/>
                </a:solidFill>
              </a:rPr>
              <a:t>?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	</a:t>
            </a:r>
            <a:r>
              <a:rPr lang="en-GB" sz="2000" b="1" dirty="0" smtClean="0">
                <a:solidFill>
                  <a:prstClr val="black"/>
                </a:solidFill>
              </a:rPr>
              <a:t>Series &amp; Parallel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0841" y="1095840"/>
            <a:ext cx="2209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circuits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698" y="2482940"/>
            <a:ext cx="5176837" cy="3205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6789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496" y="1698110"/>
            <a:ext cx="771924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2</a:t>
            </a:r>
            <a:r>
              <a:rPr lang="en-GB" sz="2000" dirty="0">
                <a:solidFill>
                  <a:prstClr val="black"/>
                </a:solidFill>
              </a:rPr>
              <a:t>) What difference do you notice between the brightness of the LEDs when in series and parallel</a:t>
            </a:r>
            <a:r>
              <a:rPr lang="en-GB" sz="2000" dirty="0" smtClean="0">
                <a:solidFill>
                  <a:prstClr val="black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</a:rPr>
              <a:t>	</a:t>
            </a:r>
            <a:r>
              <a:rPr lang="en-GB" sz="2000" dirty="0" smtClean="0">
                <a:solidFill>
                  <a:prstClr val="black"/>
                </a:solidFill>
              </a:rPr>
              <a:t>	</a:t>
            </a:r>
            <a:r>
              <a:rPr lang="en-GB" sz="2000" b="1" dirty="0" smtClean="0">
                <a:solidFill>
                  <a:prstClr val="black"/>
                </a:solidFill>
              </a:rPr>
              <a:t>In series, the first light is brighter than the second. In parallel, 		they are equally bright.</a:t>
            </a:r>
            <a:endParaRPr lang="en-GB" sz="2000" b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3</a:t>
            </a:r>
            <a:r>
              <a:rPr lang="en-GB" sz="2000" dirty="0">
                <a:solidFill>
                  <a:prstClr val="black"/>
                </a:solidFill>
              </a:rPr>
              <a:t>) If you remove one component from the series circuit, what happens to the other? Why do you think this is</a:t>
            </a:r>
            <a:r>
              <a:rPr lang="en-GB" sz="2000" dirty="0" smtClean="0">
                <a:solidFill>
                  <a:prstClr val="black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</a:rPr>
              <a:t>	</a:t>
            </a:r>
            <a:r>
              <a:rPr lang="en-GB" sz="2000" dirty="0" smtClean="0">
                <a:solidFill>
                  <a:prstClr val="black"/>
                </a:solidFill>
              </a:rPr>
              <a:t>	</a:t>
            </a:r>
            <a:r>
              <a:rPr lang="en-GB" sz="2000" b="1" dirty="0" smtClean="0">
                <a:solidFill>
                  <a:prstClr val="black"/>
                </a:solidFill>
              </a:rPr>
              <a:t>If you remove one component, all remaining lights turn off. 			This is because the circuit is broken, as there is only one way 		for the current to travel.</a:t>
            </a:r>
            <a:endParaRPr lang="en-GB" sz="2000" b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4</a:t>
            </a:r>
            <a:r>
              <a:rPr lang="en-GB" sz="2000" dirty="0">
                <a:solidFill>
                  <a:prstClr val="black"/>
                </a:solidFill>
              </a:rPr>
              <a:t>) If you remove one component from the parallel circuit, what happens to the others? Why do you think this is? </a:t>
            </a:r>
            <a:endParaRPr lang="en-GB" sz="2000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prstClr val="black"/>
                </a:solidFill>
              </a:rPr>
              <a:t>	</a:t>
            </a:r>
            <a:r>
              <a:rPr lang="en-GB" sz="2000" b="1" dirty="0" smtClean="0">
                <a:solidFill>
                  <a:prstClr val="black"/>
                </a:solidFill>
              </a:rPr>
              <a:t>	The other light will stay on. This is because there are 				separate paths for the current – there is still a complete circuit.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0841" y="1095840"/>
            <a:ext cx="2209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circuits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211317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496" y="1521123"/>
            <a:ext cx="77192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The Columbus module is the European Space Agency’s research module on the ISS. Following a small fire, some of the wiring needs to be </a:t>
            </a:r>
            <a:r>
              <a:rPr lang="en-GB" sz="2000" dirty="0" smtClean="0"/>
              <a:t>replaced.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You must construct the </a:t>
            </a:r>
            <a:r>
              <a:rPr lang="en-GB" sz="2000" dirty="0"/>
              <a:t>right circuit to allow the </a:t>
            </a:r>
            <a:r>
              <a:rPr lang="en-GB" sz="2000" dirty="0" smtClean="0"/>
              <a:t>astronauts </a:t>
            </a:r>
            <a:r>
              <a:rPr lang="en-GB" sz="2000" dirty="0"/>
              <a:t>to start using the module </a:t>
            </a:r>
            <a:r>
              <a:rPr lang="en-GB" sz="2000" dirty="0" smtClean="0"/>
              <a:t>again</a:t>
            </a:r>
            <a:r>
              <a:rPr lang="en-GB" sz="2000" dirty="0"/>
              <a:t>.</a:t>
            </a:r>
            <a:endParaRPr lang="en-GB" sz="2000" dirty="0" smtClean="0"/>
          </a:p>
          <a:p>
            <a:pPr>
              <a:spcAft>
                <a:spcPts val="600"/>
              </a:spcAft>
            </a:pPr>
            <a:endParaRPr lang="en-GB" sz="2000" dirty="0"/>
          </a:p>
          <a:p>
            <a:r>
              <a:rPr lang="en-GB" sz="2000" u="sng" dirty="0" smtClean="0"/>
              <a:t>Circuit must include: </a:t>
            </a:r>
            <a:endParaRPr lang="en-GB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 </a:t>
            </a:r>
            <a:r>
              <a:rPr lang="en-GB" sz="2000" b="1" dirty="0"/>
              <a:t>power supply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2 </a:t>
            </a:r>
            <a:r>
              <a:rPr lang="en-GB" sz="2000" b="1" dirty="0" smtClean="0"/>
              <a:t>experiment racks</a:t>
            </a:r>
            <a:r>
              <a:rPr lang="en-GB" sz="2000" dirty="0" smtClean="0"/>
              <a:t>. </a:t>
            </a:r>
            <a:r>
              <a:rPr lang="en-GB" sz="2000" dirty="0"/>
              <a:t>If one if these </a:t>
            </a:r>
            <a:r>
              <a:rPr lang="en-GB" sz="2000" dirty="0" smtClean="0"/>
              <a:t>breaks, </a:t>
            </a:r>
            <a:r>
              <a:rPr lang="en-GB" sz="2000" dirty="0"/>
              <a:t>the other one still needs to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1 </a:t>
            </a:r>
            <a:r>
              <a:rPr lang="en-GB" sz="2000" b="1" dirty="0" smtClean="0"/>
              <a:t>cooling system</a:t>
            </a:r>
            <a:r>
              <a:rPr lang="en-GB" sz="2000" dirty="0" smtClean="0"/>
              <a:t>. </a:t>
            </a:r>
            <a:r>
              <a:rPr lang="en-GB" sz="2000" dirty="0"/>
              <a:t>If this breaks, all of </a:t>
            </a:r>
            <a:r>
              <a:rPr lang="en-GB" sz="2000" dirty="0" smtClean="0"/>
              <a:t>the </a:t>
            </a:r>
            <a:r>
              <a:rPr lang="en-GB" sz="2000" dirty="0"/>
              <a:t>other equipment needs to stop working in order to prevent the module overheating</a:t>
            </a:r>
            <a:r>
              <a:rPr lang="en-GB" sz="2000" dirty="0" smtClean="0"/>
              <a:t>.</a:t>
            </a:r>
          </a:p>
          <a:p>
            <a:pPr>
              <a:spcAft>
                <a:spcPts val="600"/>
              </a:spcAft>
            </a:pPr>
            <a:endParaRPr lang="en-GB" sz="2000" b="1" dirty="0" smtClean="0">
              <a:solidFill>
                <a:prstClr val="black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Solution shown on the next slide…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496" y="978880"/>
            <a:ext cx="5848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Fixing the Columbus module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491923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2496" y="978880"/>
            <a:ext cx="651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Fixing the Columbus module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48708" y="1775644"/>
            <a:ext cx="4646585" cy="4114802"/>
            <a:chOff x="1818167" y="1775644"/>
            <a:chExt cx="4646585" cy="4114802"/>
          </a:xfrm>
        </p:grpSpPr>
        <p:pic>
          <p:nvPicPr>
            <p:cNvPr id="6" name="Picture 2" descr="http://www.bbc.co.uk/staticarchive/5ecbda8efd041c859385f0a8005720b587931759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196" t="4116" r="4979" b="79336"/>
            <a:stretch/>
          </p:blipFill>
          <p:spPr bwMode="auto">
            <a:xfrm>
              <a:off x="3528754" y="5082370"/>
              <a:ext cx="1821840" cy="8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2488019" y="5528940"/>
              <a:ext cx="13185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488018" y="4529477"/>
              <a:ext cx="1" cy="999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818167" y="3742668"/>
              <a:ext cx="1339703" cy="7868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Cooling system</a:t>
              </a:r>
              <a:endParaRPr lang="en-GB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488017" y="2169049"/>
              <a:ext cx="0" cy="1573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488017" y="3225219"/>
              <a:ext cx="13185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488016" y="2169049"/>
              <a:ext cx="13185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806534" y="2831814"/>
              <a:ext cx="1339703" cy="7868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Experiment rack 2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6534" y="1775644"/>
              <a:ext cx="1339703" cy="7868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Experiment rack 1</a:t>
              </a:r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5146237" y="3225218"/>
              <a:ext cx="13185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146236" y="2169048"/>
              <a:ext cx="13185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464752" y="2169048"/>
              <a:ext cx="0" cy="3359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146237" y="5528940"/>
              <a:ext cx="13185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046041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obotshop.com/media/catalog/product/cache/1/thumbnail/9df78eab33525d08d6e5fb8d27136e95/o/w/owi-535-robotic-arm-edg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564" y="1085597"/>
            <a:ext cx="1332201" cy="100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8162" y="889069"/>
            <a:ext cx="6329402" cy="83226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Task </a:t>
            </a:r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3: </a:t>
            </a:r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Robotic arms</a:t>
            </a:r>
            <a:endParaRPr lang="en-GB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770" y="1646974"/>
            <a:ext cx="724077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The ISS has a robotic arm: </a:t>
            </a:r>
            <a:r>
              <a:rPr lang="en-GB" b="1" dirty="0" smtClean="0"/>
              <a:t>Canadarm2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Astronauts can control the arm remotely from inside the 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Why do you think astronauts use a robotic arm?</a:t>
            </a:r>
          </a:p>
        </p:txBody>
      </p:sp>
      <p:pic>
        <p:nvPicPr>
          <p:cNvPr id="7" name="khWMHW_Avc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67653" y="2647248"/>
            <a:ext cx="6208694" cy="3492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2568" y="6449377"/>
            <a:ext cx="5231432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internet connection is required to watch this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900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obotshop.com/media/catalog/product/cache/1/thumbnail/9df78eab33525d08d6e5fb8d27136e95/o/w/owi-535-robotic-arm-ed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905" y="1255687"/>
            <a:ext cx="2452371" cy="18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2498" y="1064293"/>
            <a:ext cx="455073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robotic arm means that astronauts do not have to go outside and do a spacewalk, which can be dangerous.</a:t>
            </a:r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 smtClean="0"/>
              <a:t>Think about and discuss the following questions…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Calibri"/>
                <a:cs typeface="Times New Roman"/>
              </a:rPr>
              <a:t>Was the robot arm difficult to use? Why or why not?</a:t>
            </a:r>
            <a:endParaRPr lang="en-GB" sz="16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Calibri"/>
                <a:cs typeface="Times New Roman"/>
              </a:rPr>
              <a:t>How </a:t>
            </a:r>
            <a:r>
              <a:rPr lang="en-GB" sz="2000" dirty="0">
                <a:solidFill>
                  <a:srgbClr val="000000"/>
                </a:solidFill>
                <a:ea typeface="Calibri"/>
                <a:cs typeface="Times New Roman"/>
              </a:rPr>
              <a:t>did you work </a:t>
            </a:r>
            <a:r>
              <a:rPr lang="en-GB" sz="2000" dirty="0" smtClean="0">
                <a:solidFill>
                  <a:srgbClr val="000000"/>
                </a:solidFill>
                <a:ea typeface="Calibri"/>
                <a:cs typeface="Times New Roman"/>
              </a:rPr>
              <a:t>together as </a:t>
            </a:r>
            <a:r>
              <a:rPr lang="en-GB" sz="2000" dirty="0">
                <a:solidFill>
                  <a:srgbClr val="000000"/>
                </a:solidFill>
                <a:ea typeface="Calibri"/>
                <a:cs typeface="Times New Roman"/>
              </a:rPr>
              <a:t>a </a:t>
            </a:r>
            <a:r>
              <a:rPr lang="en-GB" sz="2000" dirty="0" smtClean="0">
                <a:solidFill>
                  <a:srgbClr val="000000"/>
                </a:solidFill>
                <a:ea typeface="Calibri"/>
                <a:cs typeface="Times New Roman"/>
              </a:rPr>
              <a:t>team?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Calibri"/>
                <a:cs typeface="Times New Roman"/>
              </a:rPr>
              <a:t>Do you think using the real robot arm on the ISS would be easier, or harder than the robot arm you used? Why?</a:t>
            </a:r>
          </a:p>
          <a:p>
            <a:pPr>
              <a:spcAft>
                <a:spcPts val="600"/>
              </a:spcAft>
            </a:pPr>
            <a:endParaRPr lang="en-GB" sz="2000" dirty="0" smtClean="0"/>
          </a:p>
        </p:txBody>
      </p:sp>
      <p:pic>
        <p:nvPicPr>
          <p:cNvPr id="9218" name="Picture 2" descr="http://www.nasa.gov/images/content/676913main_iss032e016906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881" y="3310502"/>
            <a:ext cx="3469073" cy="2304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8" name="TextBox 7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765306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51560"/>
            <a:ext cx="569566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does Tim Peake work for?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</a:t>
            </a:r>
          </a:p>
          <a:p>
            <a:pPr marL="971550" lvl="1" indent="-514350">
              <a:buFont typeface="+mj-lt"/>
              <a:buAutoNum type="alphaLcParenR"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</a:t>
            </a:r>
          </a:p>
          <a:p>
            <a:pPr marL="971550" lvl="1" indent="-514350">
              <a:buFont typeface="+mj-lt"/>
              <a:buAutoNum type="alphaLcParenR"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JAXA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9" name="Picture 2" descr="https://upload.wikimedia.org/wikipedia/en/thumb/3/3b/ESA_LOGO.svg/1280px-ESA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911" y="3815757"/>
            <a:ext cx="2309931" cy="99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obotics.jaxa.jp/i-sairas2010/img/nasa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723" y="2016889"/>
            <a:ext cx="1695540" cy="14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c.nicovideo.jp/oekaki/61661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0492" y="4807754"/>
            <a:ext cx="1588770" cy="130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7905" y="2400300"/>
            <a:ext cx="33349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GB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Aeronautics and Space </a:t>
            </a:r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(American </a:t>
            </a:r>
            <a:r>
              <a:rPr lang="en-GB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</a:t>
            </a:r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agency)</a:t>
            </a:r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Space Agency</a:t>
            </a:r>
          </a:p>
          <a:p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 </a:t>
            </a:r>
            <a:r>
              <a:rPr lang="en-GB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Aerospace Exploration Agency </a:t>
            </a:r>
          </a:p>
        </p:txBody>
      </p:sp>
    </p:spTree>
    <p:extLst>
      <p:ext uri="{BB962C8B-B14F-4D97-AF65-F5344CB8AC3E}">
        <p14:creationId xmlns:p14="http://schemas.microsoft.com/office/powerpoint/2010/main" val="2064346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496" y="978880"/>
            <a:ext cx="6480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 to the robot arm questions…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689" y="1894989"/>
            <a:ext cx="791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1. What </a:t>
            </a:r>
            <a:r>
              <a:rPr lang="en-GB" sz="2000" b="1" dirty="0" smtClean="0"/>
              <a:t>kind of a reaction takes place in a rocket engine?</a:t>
            </a:r>
            <a:endParaRPr lang="en-GB" sz="2000" b="1" dirty="0"/>
          </a:p>
        </p:txBody>
      </p:sp>
      <p:sp>
        <p:nvSpPr>
          <p:cNvPr id="16" name="Can 15"/>
          <p:cNvSpPr/>
          <p:nvPr/>
        </p:nvSpPr>
        <p:spPr>
          <a:xfrm>
            <a:off x="1265073" y="2911869"/>
            <a:ext cx="630066" cy="8922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images.seamlessmerchandise.com.au/product/product_images/orig_404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594" y="4125508"/>
            <a:ext cx="902542" cy="10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a/a8/YellowSphe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866" y="2911688"/>
            <a:ext cx="981853" cy="9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25" y="4055831"/>
            <a:ext cx="1086460" cy="1067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2003" y="3013005"/>
            <a:ext cx="2068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Respiration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89781" y="3041324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Endothermic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927502" y="4254962"/>
            <a:ext cx="220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Combustion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65506" y="4303507"/>
            <a:ext cx="187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Reduction</a:t>
            </a:r>
            <a:endParaRPr lang="en-GB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619971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496" y="978880"/>
            <a:ext cx="6480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 to the robot arm questions…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7594" y="1825356"/>
            <a:ext cx="694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 Water </a:t>
            </a:r>
            <a:r>
              <a:rPr lang="en-GB" sz="2000" b="1" dirty="0" smtClean="0"/>
              <a:t>vapour and which other gas is produced in the reaction in the rocket engine?</a:t>
            </a:r>
            <a:endParaRPr lang="en-GB" sz="2000" b="1" dirty="0"/>
          </a:p>
        </p:txBody>
      </p:sp>
      <p:sp>
        <p:nvSpPr>
          <p:cNvPr id="16" name="Can 15"/>
          <p:cNvSpPr/>
          <p:nvPr/>
        </p:nvSpPr>
        <p:spPr>
          <a:xfrm>
            <a:off x="1265073" y="2911869"/>
            <a:ext cx="630066" cy="8922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images.seamlessmerchandise.com.au/product/product_images/orig_404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594" y="4125508"/>
            <a:ext cx="902542" cy="10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a/a8/YellowSphe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866" y="2911688"/>
            <a:ext cx="981853" cy="9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364" r="980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25" y="4055831"/>
            <a:ext cx="1086460" cy="1067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2003" y="3013005"/>
            <a:ext cx="2698174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Carbon dioxide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89781" y="3041324"/>
            <a:ext cx="1423980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Oxygen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927502" y="4254962"/>
            <a:ext cx="2949463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Nitrogen dioxide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65506" y="4303507"/>
            <a:ext cx="3148619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Carbon monoxide</a:t>
            </a:r>
            <a:endParaRPr lang="en-GB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59374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496" y="978880"/>
            <a:ext cx="6480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 to the robot arm questions…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7594" y="1825356"/>
            <a:ext cx="694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  <a:r>
              <a:rPr lang="en-GB" sz="2000" b="1" dirty="0" smtClean="0"/>
              <a:t>. </a:t>
            </a:r>
            <a:r>
              <a:rPr lang="en-GB" sz="2000" b="1" dirty="0"/>
              <a:t>Complete Newton’s third law: For every action there is an equal and opposite…..</a:t>
            </a:r>
            <a:endParaRPr lang="en-GB" sz="2000" b="1" dirty="0"/>
          </a:p>
        </p:txBody>
      </p:sp>
      <p:sp>
        <p:nvSpPr>
          <p:cNvPr id="16" name="Can 15"/>
          <p:cNvSpPr/>
          <p:nvPr/>
        </p:nvSpPr>
        <p:spPr>
          <a:xfrm>
            <a:off x="1265073" y="2911869"/>
            <a:ext cx="630066" cy="8922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images.seamlessmerchandise.com.au/product/product_images/orig_404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594" y="4125508"/>
            <a:ext cx="902542" cy="10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a/a8/YellowSphe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866" y="2911688"/>
            <a:ext cx="981853" cy="9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25" y="4055831"/>
            <a:ext cx="1086460" cy="1067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2003" y="3013005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Motion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89781" y="3041324"/>
            <a:ext cx="163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Reaction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927502" y="4254962"/>
            <a:ext cx="109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Force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65506" y="4303507"/>
            <a:ext cx="2262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Acceleration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78831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496" y="978880"/>
            <a:ext cx="6480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 to the robot arm questions…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7594" y="1825356"/>
            <a:ext cx="694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4. On </a:t>
            </a:r>
            <a:r>
              <a:rPr lang="en-GB" sz="2000" b="1" dirty="0"/>
              <a:t>the ISS the force of gravity is….</a:t>
            </a:r>
            <a:endParaRPr lang="en-GB" sz="2000" b="1" dirty="0"/>
          </a:p>
        </p:txBody>
      </p:sp>
      <p:sp>
        <p:nvSpPr>
          <p:cNvPr id="16" name="Can 15"/>
          <p:cNvSpPr/>
          <p:nvPr/>
        </p:nvSpPr>
        <p:spPr>
          <a:xfrm>
            <a:off x="1265073" y="2911869"/>
            <a:ext cx="630066" cy="8922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images.seamlessmerchandise.com.au/product/product_images/orig_404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594" y="4125508"/>
            <a:ext cx="902542" cy="10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a/a8/YellowSphe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866" y="2911688"/>
            <a:ext cx="981853" cy="9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25" y="4055831"/>
            <a:ext cx="1086460" cy="1067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2003" y="3013005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Zero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89782" y="2819401"/>
            <a:ext cx="3177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same as on Earth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927502" y="4254962"/>
            <a:ext cx="215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Almost zero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762157" y="4059426"/>
            <a:ext cx="3202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Almost the same as on Earth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83990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reenshot from Canadarm2 Simulator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901" y="1616150"/>
            <a:ext cx="5936142" cy="445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972" y="937920"/>
            <a:ext cx="808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If you want to see what it’s like using the real Canadarm2, there’s an online game you can try at </a:t>
            </a:r>
            <a:r>
              <a:rPr lang="en-GB" dirty="0" smtClean="0">
                <a:hlinkClick r:id="rId3"/>
              </a:rPr>
              <a:t>www.asc-csa.gc.ca/eng/multimedia/games/canadarm2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806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7" name="Picture 2" descr="https://c2.staticflickr.com/4/3852/15143017357_34869b606d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073" y="2787564"/>
            <a:ext cx="4723026" cy="3145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914401" y="1091429"/>
            <a:ext cx="76256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Congratulations on your post-training debrief!</a:t>
            </a:r>
          </a:p>
          <a:p>
            <a:pPr algn="ctr"/>
            <a:endParaRPr lang="en-GB" dirty="0" smtClean="0"/>
          </a:p>
          <a:p>
            <a:pPr algn="ctr"/>
            <a:r>
              <a:rPr lang="en-GB" sz="2000" dirty="0" smtClean="0"/>
              <a:t>You can continue to your mission at</a:t>
            </a:r>
          </a:p>
          <a:p>
            <a:pPr algn="ctr"/>
            <a:r>
              <a:rPr lang="en-GB" sz="3200" dirty="0" smtClean="0">
                <a:latin typeface="Replica-Bold" pitchFamily="50" charset="0"/>
              </a:rPr>
              <a:t>www.destinationspace.uk</a:t>
            </a:r>
            <a:endParaRPr lang="en-GB" sz="3200" dirty="0">
              <a:latin typeface="Replica-Bold" pitchFamily="50" charset="0"/>
            </a:endParaRPr>
          </a:p>
        </p:txBody>
      </p:sp>
      <p:pic>
        <p:nvPicPr>
          <p:cNvPr id="6" name="Picture 2" descr="http://www.esa.int/var/esa/storage/images/esa_multimedia/images/2014/11/principia_mission_logo/15064324-1-eng-GB/Principia_mission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780" y="3016013"/>
            <a:ext cx="2410963" cy="26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51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53343" y="895636"/>
            <a:ext cx="6410712" cy="832266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Optional task: </a:t>
            </a:r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Solar Panels</a:t>
            </a:r>
            <a:endParaRPr lang="en-GB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2050" name="Picture 2" descr="https://upload.wikimedia.org/wikipedia/commons/d/d5/Earth_horizon_and_International_Space_Station_solar_panel_array_(Expedition_17_crew,_August_200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39" y="2103120"/>
            <a:ext cx="5139574" cy="3412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50" y="2163014"/>
            <a:ext cx="27784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ISS gets its power from 8 solar array ‘wings’.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Each wing is 34 metres long and 12 metres wide.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Altogether, the solar panels can produce 120 kilowatts of power – enough to power around 40 homes.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455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NRnhvTF4Q4?rel=0&amp;showinfo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9888" y="1573618"/>
            <a:ext cx="8090196" cy="4550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2568" y="6449377"/>
            <a:ext cx="5231432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internet connection is required to watch this video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9888" y="1038344"/>
            <a:ext cx="740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 the ISS orbits the Earth, the solar panels must be angled towards the Sun…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894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496" y="1698110"/>
            <a:ext cx="7719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Which angle generated the largest voltage?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What were some of the ways you made it a fair test?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Why are the ‘corrected voltages’ a more accurate measure of the power generated from the lamp?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0841" y="1095840"/>
            <a:ext cx="2133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7" name="Picture 2" descr="https://upload.wikimedia.org/wikipedia/commons/d/d5/Earth_horizon_and_International_Space_Station_solar_panel_array_(Expedition_17_crew,_August_200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38" y="3303270"/>
            <a:ext cx="3710958" cy="2464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8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412" y="943074"/>
            <a:ext cx="7580730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was in space for 6 months (Dec 2015</a:t>
            </a:r>
          </a:p>
          <a:p>
            <a:r>
              <a:rPr lang="en-GB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2016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How long</a:t>
            </a:r>
            <a:r>
              <a:rPr lang="en-GB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his training?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weeks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months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years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8194" name="Picture 2" descr="https://s3-eu-central-1.amazonaws.com/centaur-wp/theengineer/prod/content/uploads/2015/12/15115248/15329296092_acf1eafcf5_b-751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0526" y="3597620"/>
            <a:ext cx="5182949" cy="2499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838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7649" y="965055"/>
            <a:ext cx="638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Tim was training in a giant pool.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4177" y="142640"/>
            <a:ext cx="3619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Spacewalk training…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yr_mqfJomu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8162" y="1572853"/>
            <a:ext cx="8142175" cy="4579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2568" y="6449377"/>
            <a:ext cx="5231432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internet connection is required to watch this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83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43074"/>
            <a:ext cx="617932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Tim Peake get to space?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shuttle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 V rocket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Soyuz rocket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1973" y="1559391"/>
            <a:ext cx="43708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NASA’s shuttles retired in 2011</a:t>
            </a:r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 V took Apollo astronauts to the Moon in 60s &amp; 70s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Soyuz is a Russian rocket used to take astronauts to the ISS</a:t>
            </a:r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d/d6/STS120LaunchHiRes-edit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3748" y="3190607"/>
            <a:ext cx="1416907" cy="277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Picture 4" descr="https://upload.wikimedia.org/wikipedia/commons/e/ef/Ksc-69pc-4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1586" y="3192294"/>
            <a:ext cx="1580828" cy="2770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Picture 6" descr="http://www.spaceflightnow.com/station/exp9/images/040415soyuzrocke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8840" y="3192295"/>
            <a:ext cx="1317522" cy="279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31311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43074"/>
            <a:ext cx="7740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Rockets need fuel, an ignition source and what other thing to launch?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Gravity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pic>
        <p:nvPicPr>
          <p:cNvPr id="4098" name="Picture 2" descr="http://www.nasa.gov/sites/default/files/thumbnails/image/nhq201512150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4710" y="2923953"/>
            <a:ext cx="557384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20225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51560"/>
            <a:ext cx="56750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Tim go in space?</a:t>
            </a:r>
          </a:p>
          <a:p>
            <a:pPr marL="342900" indent="-342900">
              <a:buFont typeface="+mj-lt"/>
              <a:buAutoNum type="arabicPeriod" startAt="5"/>
            </a:pPr>
            <a:endParaRPr lang="en-GB" sz="3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Moon</a:t>
            </a:r>
          </a:p>
          <a:p>
            <a:pPr marL="971550" lvl="1" indent="-514350">
              <a:buFont typeface="+mj-lt"/>
              <a:buAutoNum type="alphaLcParenR"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 Space Station</a:t>
            </a:r>
          </a:p>
          <a:p>
            <a:pPr marL="971550" lvl="1" indent="-514350">
              <a:buFont typeface="+mj-lt"/>
              <a:buAutoNum type="alphaLcParenR"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Space Station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0" y="6424930"/>
            <a:ext cx="50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231C34"/>
                </a:solidFill>
                <a:latin typeface="Source Sans Pro Black"/>
                <a:cs typeface="Source Sans Pro Black"/>
              </a:rPr>
              <a:t>www.destinationspace.uk</a:t>
            </a:r>
            <a:endParaRPr lang="en-US" dirty="0">
              <a:solidFill>
                <a:srgbClr val="231C34"/>
              </a:solidFill>
              <a:latin typeface="Source Sans Pro Black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31026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7649" y="965055"/>
            <a:ext cx="7422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again Tim’s launch on 15</a:t>
            </a:r>
            <a:r>
              <a:rPr lang="en-GB" sz="3200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 2015.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259" y="142641"/>
            <a:ext cx="520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Tim’s first moments in space…</a:t>
            </a:r>
            <a:endParaRPr lang="en-GB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2S48F6cxfo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3661" y="1549830"/>
            <a:ext cx="8128002" cy="4572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2568" y="6449377"/>
            <a:ext cx="5231432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internet connection is required to watch this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2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1533</Words>
  <Application>Microsoft Office PowerPoint</Application>
  <PresentationFormat>On-screen Show (4:3)</PresentationFormat>
  <Paragraphs>265</Paragraphs>
  <Slides>38</Slides>
  <Notes>13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you like to see Tim do?</vt:lpstr>
      <vt:lpstr>Your activities</vt:lpstr>
      <vt:lpstr>Task 1: CO2 absorption</vt:lpstr>
      <vt:lpstr>PowerPoint Presentation</vt:lpstr>
      <vt:lpstr>PowerPoint Presentation</vt:lpstr>
      <vt:lpstr>PowerPoint Presentation</vt:lpstr>
      <vt:lpstr>PowerPoint Presentation</vt:lpstr>
      <vt:lpstr>Task 2: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3: Robotic arms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Optional task: Solar Panels</vt:lpstr>
      <vt:lpstr>PowerPoint Presentation</vt:lpstr>
      <vt:lpstr>PowerPoint Presentation</vt:lpstr>
    </vt:vector>
  </TitlesOfParts>
  <Company>ASDC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Destination Space</dc:title>
  <dc:creator>jamie.sloan@manchester.ac.uk</dc:creator>
  <cp:lastModifiedBy>Jamie Sloan</cp:lastModifiedBy>
  <cp:revision>138</cp:revision>
  <dcterms:created xsi:type="dcterms:W3CDTF">2015-08-28T13:27:31Z</dcterms:created>
  <dcterms:modified xsi:type="dcterms:W3CDTF">2016-02-19T18:28:03Z</dcterms:modified>
</cp:coreProperties>
</file>